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8" r:id="rId2"/>
    <p:sldId id="259" r:id="rId3"/>
    <p:sldId id="262" r:id="rId4"/>
    <p:sldId id="265" r:id="rId5"/>
    <p:sldId id="266" r:id="rId6"/>
    <p:sldId id="276" r:id="rId7"/>
    <p:sldId id="279" r:id="rId8"/>
    <p:sldId id="275" r:id="rId9"/>
    <p:sldId id="281" r:id="rId10"/>
    <p:sldId id="296" r:id="rId11"/>
    <p:sldId id="288" r:id="rId12"/>
    <p:sldId id="295" r:id="rId13"/>
    <p:sldId id="282" r:id="rId14"/>
    <p:sldId id="283" r:id="rId15"/>
    <p:sldId id="303" r:id="rId16"/>
    <p:sldId id="289" r:id="rId17"/>
    <p:sldId id="306" r:id="rId18"/>
    <p:sldId id="304" r:id="rId19"/>
    <p:sldId id="286" r:id="rId20"/>
    <p:sldId id="293" r:id="rId21"/>
    <p:sldId id="305" r:id="rId22"/>
    <p:sldId id="308" r:id="rId23"/>
    <p:sldId id="307" r:id="rId24"/>
  </p:sldIdLst>
  <p:sldSz cx="9144000" cy="6858000" type="screen4x3"/>
  <p:notesSz cx="6797675" cy="99266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08F21E2E-FA1D-4DC5-88DF-83A51EA87060}">
          <p14:sldIdLst>
            <p14:sldId id="258"/>
            <p14:sldId id="259"/>
            <p14:sldId id="262"/>
            <p14:sldId id="265"/>
            <p14:sldId id="266"/>
            <p14:sldId id="276"/>
            <p14:sldId id="279"/>
            <p14:sldId id="275"/>
            <p14:sldId id="281"/>
            <p14:sldId id="296"/>
            <p14:sldId id="288"/>
            <p14:sldId id="295"/>
            <p14:sldId id="282"/>
            <p14:sldId id="283"/>
            <p14:sldId id="303"/>
            <p14:sldId id="289"/>
            <p14:sldId id="306"/>
            <p14:sldId id="304"/>
            <p14:sldId id="286"/>
            <p14:sldId id="293"/>
          </p14:sldIdLst>
        </p14:section>
        <p14:section name="Раздел без заголовка" id="{F1DA6496-0E89-4558-B77F-4BE125FDDB74}">
          <p14:sldIdLst>
            <p14:sldId id="305"/>
            <p14:sldId id="308"/>
            <p14:sldId id="307"/>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655" autoAdjust="0"/>
    <p:restoredTop sz="94660"/>
  </p:normalViewPr>
  <p:slideViewPr>
    <p:cSldViewPr>
      <p:cViewPr varScale="1">
        <p:scale>
          <a:sx n="65" d="100"/>
          <a:sy n="65" d="100"/>
        </p:scale>
        <p:origin x="1494"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EED74BDF-863E-4399-BEE2-AD149EF6731D}" type="datetimeFigureOut">
              <a:rPr lang="ru-RU" smtClean="0"/>
              <a:t>23.10.2019</a:t>
            </a:fld>
            <a:endParaRPr lang="ru-RU"/>
          </a:p>
        </p:txBody>
      </p:sp>
      <p:sp>
        <p:nvSpPr>
          <p:cNvPr id="4" name="Образ слайда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450" y="4714875"/>
            <a:ext cx="5438775" cy="4467225"/>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49688" y="9428163"/>
            <a:ext cx="2946400" cy="496887"/>
          </a:xfrm>
          <a:prstGeom prst="rect">
            <a:avLst/>
          </a:prstGeom>
        </p:spPr>
        <p:txBody>
          <a:bodyPr vert="horz" lIns="91440" tIns="45720" rIns="91440" bIns="45720" rtlCol="0" anchor="b"/>
          <a:lstStyle>
            <a:lvl1pPr algn="r">
              <a:defRPr sz="1200"/>
            </a:lvl1pPr>
          </a:lstStyle>
          <a:p>
            <a:fld id="{DA863477-27FE-491E-AD01-A7DEEDA99364}" type="slidenum">
              <a:rPr lang="ru-RU" smtClean="0"/>
              <a:t>‹#›</a:t>
            </a:fld>
            <a:endParaRPr lang="ru-RU"/>
          </a:p>
        </p:txBody>
      </p:sp>
    </p:spTree>
    <p:extLst>
      <p:ext uri="{BB962C8B-B14F-4D97-AF65-F5344CB8AC3E}">
        <p14:creationId xmlns:p14="http://schemas.microsoft.com/office/powerpoint/2010/main" val="32965205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DA863477-27FE-491E-AD01-A7DEEDA99364}" type="slidenum">
              <a:rPr lang="ru-RU" smtClean="0"/>
              <a:t>16</a:t>
            </a:fld>
            <a:endParaRPr lang="ru-RU"/>
          </a:p>
        </p:txBody>
      </p:sp>
    </p:spTree>
    <p:extLst>
      <p:ext uri="{BB962C8B-B14F-4D97-AF65-F5344CB8AC3E}">
        <p14:creationId xmlns:p14="http://schemas.microsoft.com/office/powerpoint/2010/main" val="9781435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78BAA217-08B1-427F-B22D-EF80A4F43496}" type="datetimeFigureOut">
              <a:rPr lang="ru-RU" smtClean="0"/>
              <a:pPr/>
              <a:t>23.10.2019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FA482AF-3806-4E5F-B057-2BF548748028}" type="slidenum">
              <a:rPr lang="ru-RU" smtClean="0"/>
              <a:pPr/>
              <a:t>‹#›</a:t>
            </a:fld>
            <a:endParaRPr lang="ru-RU"/>
          </a:p>
        </p:txBody>
      </p:sp>
    </p:spTree>
    <p:extLst>
      <p:ext uri="{BB962C8B-B14F-4D97-AF65-F5344CB8AC3E}">
        <p14:creationId xmlns:p14="http://schemas.microsoft.com/office/powerpoint/2010/main" val="36263089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8BAA217-08B1-427F-B22D-EF80A4F43496}" type="datetimeFigureOut">
              <a:rPr lang="ru-RU" smtClean="0"/>
              <a:pPr/>
              <a:t>23.10.2019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FA482AF-3806-4E5F-B057-2BF548748028}" type="slidenum">
              <a:rPr lang="ru-RU" smtClean="0"/>
              <a:pPr/>
              <a:t>‹#›</a:t>
            </a:fld>
            <a:endParaRPr lang="ru-RU"/>
          </a:p>
        </p:txBody>
      </p:sp>
    </p:spTree>
    <p:extLst>
      <p:ext uri="{BB962C8B-B14F-4D97-AF65-F5344CB8AC3E}">
        <p14:creationId xmlns:p14="http://schemas.microsoft.com/office/powerpoint/2010/main" val="4969967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8BAA217-08B1-427F-B22D-EF80A4F43496}" type="datetimeFigureOut">
              <a:rPr lang="ru-RU" smtClean="0"/>
              <a:pPr/>
              <a:t>23.10.2019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FA482AF-3806-4E5F-B057-2BF548748028}" type="slidenum">
              <a:rPr lang="ru-RU" smtClean="0"/>
              <a:pPr/>
              <a:t>‹#›</a:t>
            </a:fld>
            <a:endParaRPr lang="ru-RU"/>
          </a:p>
        </p:txBody>
      </p:sp>
    </p:spTree>
    <p:extLst>
      <p:ext uri="{BB962C8B-B14F-4D97-AF65-F5344CB8AC3E}">
        <p14:creationId xmlns:p14="http://schemas.microsoft.com/office/powerpoint/2010/main" val="9861010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8BAA217-08B1-427F-B22D-EF80A4F43496}" type="datetimeFigureOut">
              <a:rPr lang="ru-RU" smtClean="0"/>
              <a:pPr/>
              <a:t>23.10.2019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FA482AF-3806-4E5F-B057-2BF548748028}" type="slidenum">
              <a:rPr lang="ru-RU" smtClean="0"/>
              <a:pPr/>
              <a:t>‹#›</a:t>
            </a:fld>
            <a:endParaRPr lang="ru-RU"/>
          </a:p>
        </p:txBody>
      </p:sp>
    </p:spTree>
    <p:extLst>
      <p:ext uri="{BB962C8B-B14F-4D97-AF65-F5344CB8AC3E}">
        <p14:creationId xmlns:p14="http://schemas.microsoft.com/office/powerpoint/2010/main" val="3469396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78BAA217-08B1-427F-B22D-EF80A4F43496}" type="datetimeFigureOut">
              <a:rPr lang="ru-RU" smtClean="0"/>
              <a:pPr/>
              <a:t>23.10.2019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FA482AF-3806-4E5F-B057-2BF548748028}" type="slidenum">
              <a:rPr lang="ru-RU" smtClean="0"/>
              <a:pPr/>
              <a:t>‹#›</a:t>
            </a:fld>
            <a:endParaRPr lang="ru-RU"/>
          </a:p>
        </p:txBody>
      </p:sp>
    </p:spTree>
    <p:extLst>
      <p:ext uri="{BB962C8B-B14F-4D97-AF65-F5344CB8AC3E}">
        <p14:creationId xmlns:p14="http://schemas.microsoft.com/office/powerpoint/2010/main" val="11705867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78BAA217-08B1-427F-B22D-EF80A4F43496}" type="datetimeFigureOut">
              <a:rPr lang="ru-RU" smtClean="0"/>
              <a:pPr/>
              <a:t>23.10.2019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FA482AF-3806-4E5F-B057-2BF548748028}" type="slidenum">
              <a:rPr lang="ru-RU" smtClean="0"/>
              <a:pPr/>
              <a:t>‹#›</a:t>
            </a:fld>
            <a:endParaRPr lang="ru-RU"/>
          </a:p>
        </p:txBody>
      </p:sp>
    </p:spTree>
    <p:extLst>
      <p:ext uri="{BB962C8B-B14F-4D97-AF65-F5344CB8AC3E}">
        <p14:creationId xmlns:p14="http://schemas.microsoft.com/office/powerpoint/2010/main" val="33932306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78BAA217-08B1-427F-B22D-EF80A4F43496}" type="datetimeFigureOut">
              <a:rPr lang="ru-RU" smtClean="0"/>
              <a:pPr/>
              <a:t>23.10.2019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3FA482AF-3806-4E5F-B057-2BF548748028}" type="slidenum">
              <a:rPr lang="ru-RU" smtClean="0"/>
              <a:pPr/>
              <a:t>‹#›</a:t>
            </a:fld>
            <a:endParaRPr lang="ru-RU"/>
          </a:p>
        </p:txBody>
      </p:sp>
    </p:spTree>
    <p:extLst>
      <p:ext uri="{BB962C8B-B14F-4D97-AF65-F5344CB8AC3E}">
        <p14:creationId xmlns:p14="http://schemas.microsoft.com/office/powerpoint/2010/main" val="3057270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78BAA217-08B1-427F-B22D-EF80A4F43496}" type="datetimeFigureOut">
              <a:rPr lang="ru-RU" smtClean="0"/>
              <a:pPr/>
              <a:t>23.10.2019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3FA482AF-3806-4E5F-B057-2BF548748028}" type="slidenum">
              <a:rPr lang="ru-RU" smtClean="0"/>
              <a:pPr/>
              <a:t>‹#›</a:t>
            </a:fld>
            <a:endParaRPr lang="ru-RU"/>
          </a:p>
        </p:txBody>
      </p:sp>
    </p:spTree>
    <p:extLst>
      <p:ext uri="{BB962C8B-B14F-4D97-AF65-F5344CB8AC3E}">
        <p14:creationId xmlns:p14="http://schemas.microsoft.com/office/powerpoint/2010/main" val="18798649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78BAA217-08B1-427F-B22D-EF80A4F43496}" type="datetimeFigureOut">
              <a:rPr lang="ru-RU" smtClean="0"/>
              <a:pPr/>
              <a:t>23.10.2019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3FA482AF-3806-4E5F-B057-2BF548748028}" type="slidenum">
              <a:rPr lang="ru-RU" smtClean="0"/>
              <a:pPr/>
              <a:t>‹#›</a:t>
            </a:fld>
            <a:endParaRPr lang="ru-RU"/>
          </a:p>
        </p:txBody>
      </p:sp>
    </p:spTree>
    <p:extLst>
      <p:ext uri="{BB962C8B-B14F-4D97-AF65-F5344CB8AC3E}">
        <p14:creationId xmlns:p14="http://schemas.microsoft.com/office/powerpoint/2010/main" val="37746263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78BAA217-08B1-427F-B22D-EF80A4F43496}" type="datetimeFigureOut">
              <a:rPr lang="ru-RU" smtClean="0"/>
              <a:pPr/>
              <a:t>23.10.2019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FA482AF-3806-4E5F-B057-2BF548748028}" type="slidenum">
              <a:rPr lang="ru-RU" smtClean="0"/>
              <a:pPr/>
              <a:t>‹#›</a:t>
            </a:fld>
            <a:endParaRPr lang="ru-RU"/>
          </a:p>
        </p:txBody>
      </p:sp>
    </p:spTree>
    <p:extLst>
      <p:ext uri="{BB962C8B-B14F-4D97-AF65-F5344CB8AC3E}">
        <p14:creationId xmlns:p14="http://schemas.microsoft.com/office/powerpoint/2010/main" val="25306360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78BAA217-08B1-427F-B22D-EF80A4F43496}" type="datetimeFigureOut">
              <a:rPr lang="ru-RU" smtClean="0"/>
              <a:pPr/>
              <a:t>23.10.2019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FA482AF-3806-4E5F-B057-2BF548748028}" type="slidenum">
              <a:rPr lang="ru-RU" smtClean="0"/>
              <a:pPr/>
              <a:t>‹#›</a:t>
            </a:fld>
            <a:endParaRPr lang="ru-RU"/>
          </a:p>
        </p:txBody>
      </p:sp>
    </p:spTree>
    <p:extLst>
      <p:ext uri="{BB962C8B-B14F-4D97-AF65-F5344CB8AC3E}">
        <p14:creationId xmlns:p14="http://schemas.microsoft.com/office/powerpoint/2010/main" val="17413014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BAA217-08B1-427F-B22D-EF80A4F43496}" type="datetimeFigureOut">
              <a:rPr lang="ru-RU" smtClean="0"/>
              <a:pPr/>
              <a:t>23.10.2019</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A482AF-3806-4E5F-B057-2BF548748028}" type="slidenum">
              <a:rPr lang="ru-RU" smtClean="0"/>
              <a:pPr/>
              <a:t>‹#›</a:t>
            </a:fld>
            <a:endParaRPr lang="ru-RU"/>
          </a:p>
        </p:txBody>
      </p:sp>
    </p:spTree>
    <p:extLst>
      <p:ext uri="{BB962C8B-B14F-4D97-AF65-F5344CB8AC3E}">
        <p14:creationId xmlns:p14="http://schemas.microsoft.com/office/powerpoint/2010/main" val="16443508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51.jpeg"/><Relationship Id="rId3" Type="http://schemas.openxmlformats.org/officeDocument/2006/relationships/image" Target="../media/image46.jpeg"/><Relationship Id="rId7" Type="http://schemas.openxmlformats.org/officeDocument/2006/relationships/image" Target="../media/image50.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49.jpeg"/><Relationship Id="rId11" Type="http://schemas.openxmlformats.org/officeDocument/2006/relationships/image" Target="../media/image54.jpeg"/><Relationship Id="rId5" Type="http://schemas.openxmlformats.org/officeDocument/2006/relationships/image" Target="../media/image48.jpeg"/><Relationship Id="rId10" Type="http://schemas.openxmlformats.org/officeDocument/2006/relationships/image" Target="../media/image53.jpeg"/><Relationship Id="rId4" Type="http://schemas.openxmlformats.org/officeDocument/2006/relationships/image" Target="../media/image47.png"/><Relationship Id="rId9" Type="http://schemas.openxmlformats.org/officeDocument/2006/relationships/image" Target="../media/image52.jpeg"/></Relationships>
</file>

<file path=ppt/slides/_rels/slide11.xml.rels><?xml version="1.0" encoding="UTF-8" standalone="yes"?>
<Relationships xmlns="http://schemas.openxmlformats.org/package/2006/relationships"><Relationship Id="rId8" Type="http://schemas.openxmlformats.org/officeDocument/2006/relationships/image" Target="../media/image60.jpeg"/><Relationship Id="rId13" Type="http://schemas.openxmlformats.org/officeDocument/2006/relationships/image" Target="../media/image65.jpeg"/><Relationship Id="rId18" Type="http://schemas.openxmlformats.org/officeDocument/2006/relationships/image" Target="../media/image70.jpeg"/><Relationship Id="rId3" Type="http://schemas.openxmlformats.org/officeDocument/2006/relationships/image" Target="../media/image55.jpeg"/><Relationship Id="rId7" Type="http://schemas.openxmlformats.org/officeDocument/2006/relationships/image" Target="../media/image59.jpeg"/><Relationship Id="rId12" Type="http://schemas.openxmlformats.org/officeDocument/2006/relationships/image" Target="../media/image64.jpeg"/><Relationship Id="rId17" Type="http://schemas.openxmlformats.org/officeDocument/2006/relationships/image" Target="../media/image69.jpeg"/><Relationship Id="rId2" Type="http://schemas.openxmlformats.org/officeDocument/2006/relationships/image" Target="../media/image1.jpeg"/><Relationship Id="rId16" Type="http://schemas.openxmlformats.org/officeDocument/2006/relationships/image" Target="../media/image68.jpeg"/><Relationship Id="rId1" Type="http://schemas.openxmlformats.org/officeDocument/2006/relationships/slideLayout" Target="../slideLayouts/slideLayout7.xml"/><Relationship Id="rId6" Type="http://schemas.openxmlformats.org/officeDocument/2006/relationships/image" Target="../media/image58.jpeg"/><Relationship Id="rId11" Type="http://schemas.openxmlformats.org/officeDocument/2006/relationships/image" Target="../media/image63.jpeg"/><Relationship Id="rId5" Type="http://schemas.openxmlformats.org/officeDocument/2006/relationships/image" Target="../media/image57.jpeg"/><Relationship Id="rId15" Type="http://schemas.openxmlformats.org/officeDocument/2006/relationships/image" Target="../media/image67.jpeg"/><Relationship Id="rId10" Type="http://schemas.openxmlformats.org/officeDocument/2006/relationships/image" Target="../media/image62.jpeg"/><Relationship Id="rId4" Type="http://schemas.openxmlformats.org/officeDocument/2006/relationships/image" Target="../media/image56.jpeg"/><Relationship Id="rId9" Type="http://schemas.openxmlformats.org/officeDocument/2006/relationships/image" Target="../media/image61.jpeg"/><Relationship Id="rId14" Type="http://schemas.openxmlformats.org/officeDocument/2006/relationships/image" Target="../media/image66.jpeg"/></Relationships>
</file>

<file path=ppt/slides/_rels/slide12.xml.rels><?xml version="1.0" encoding="UTF-8" standalone="yes"?>
<Relationships xmlns="http://schemas.openxmlformats.org/package/2006/relationships"><Relationship Id="rId8" Type="http://schemas.openxmlformats.org/officeDocument/2006/relationships/image" Target="../media/image76.jpeg"/><Relationship Id="rId13" Type="http://schemas.openxmlformats.org/officeDocument/2006/relationships/image" Target="../media/image81.jpeg"/><Relationship Id="rId3" Type="http://schemas.openxmlformats.org/officeDocument/2006/relationships/image" Target="../media/image71.jpeg"/><Relationship Id="rId7" Type="http://schemas.openxmlformats.org/officeDocument/2006/relationships/image" Target="../media/image75.jpeg"/><Relationship Id="rId12" Type="http://schemas.openxmlformats.org/officeDocument/2006/relationships/image" Target="../media/image80.png"/><Relationship Id="rId2" Type="http://schemas.openxmlformats.org/officeDocument/2006/relationships/image" Target="../media/image1.jpeg"/><Relationship Id="rId16" Type="http://schemas.openxmlformats.org/officeDocument/2006/relationships/image" Target="../media/image84.jpeg"/><Relationship Id="rId1" Type="http://schemas.openxmlformats.org/officeDocument/2006/relationships/slideLayout" Target="../slideLayouts/slideLayout7.xml"/><Relationship Id="rId6" Type="http://schemas.openxmlformats.org/officeDocument/2006/relationships/image" Target="../media/image74.jpeg"/><Relationship Id="rId11" Type="http://schemas.openxmlformats.org/officeDocument/2006/relationships/image" Target="../media/image79.jpeg"/><Relationship Id="rId5" Type="http://schemas.openxmlformats.org/officeDocument/2006/relationships/image" Target="../media/image73.jpeg"/><Relationship Id="rId15" Type="http://schemas.openxmlformats.org/officeDocument/2006/relationships/image" Target="../media/image83.jpeg"/><Relationship Id="rId10" Type="http://schemas.openxmlformats.org/officeDocument/2006/relationships/image" Target="../media/image78.png"/><Relationship Id="rId4" Type="http://schemas.openxmlformats.org/officeDocument/2006/relationships/image" Target="../media/image72.jpeg"/><Relationship Id="rId9" Type="http://schemas.openxmlformats.org/officeDocument/2006/relationships/image" Target="../media/image77.jpeg"/><Relationship Id="rId14" Type="http://schemas.openxmlformats.org/officeDocument/2006/relationships/image" Target="../media/image82.jpeg"/></Relationships>
</file>

<file path=ppt/slides/_rels/slide13.xml.rels><?xml version="1.0" encoding="UTF-8" standalone="yes"?>
<Relationships xmlns="http://schemas.openxmlformats.org/package/2006/relationships"><Relationship Id="rId8" Type="http://schemas.openxmlformats.org/officeDocument/2006/relationships/image" Target="../media/image90.jpeg"/><Relationship Id="rId13" Type="http://schemas.openxmlformats.org/officeDocument/2006/relationships/image" Target="../media/image95.jpeg"/><Relationship Id="rId3" Type="http://schemas.openxmlformats.org/officeDocument/2006/relationships/image" Target="../media/image85.jpeg"/><Relationship Id="rId7" Type="http://schemas.openxmlformats.org/officeDocument/2006/relationships/image" Target="../media/image89.jpeg"/><Relationship Id="rId12" Type="http://schemas.openxmlformats.org/officeDocument/2006/relationships/image" Target="../media/image94.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88.jpeg"/><Relationship Id="rId11" Type="http://schemas.openxmlformats.org/officeDocument/2006/relationships/image" Target="../media/image93.jpeg"/><Relationship Id="rId5" Type="http://schemas.openxmlformats.org/officeDocument/2006/relationships/image" Target="../media/image87.jpeg"/><Relationship Id="rId10" Type="http://schemas.openxmlformats.org/officeDocument/2006/relationships/image" Target="../media/image92.jpeg"/><Relationship Id="rId4" Type="http://schemas.openxmlformats.org/officeDocument/2006/relationships/image" Target="../media/image86.jpeg"/><Relationship Id="rId9" Type="http://schemas.openxmlformats.org/officeDocument/2006/relationships/image" Target="../media/image91.jpeg"/><Relationship Id="rId14" Type="http://schemas.openxmlformats.org/officeDocument/2006/relationships/image" Target="../media/image96.jpeg"/></Relationships>
</file>

<file path=ppt/slides/_rels/slide14.xml.rels><?xml version="1.0" encoding="UTF-8" standalone="yes"?>
<Relationships xmlns="http://schemas.openxmlformats.org/package/2006/relationships"><Relationship Id="rId8" Type="http://schemas.openxmlformats.org/officeDocument/2006/relationships/image" Target="../media/image100.jpeg"/><Relationship Id="rId3" Type="http://schemas.openxmlformats.org/officeDocument/2006/relationships/image" Target="../media/image97.jpeg"/><Relationship Id="rId7" Type="http://schemas.openxmlformats.org/officeDocument/2006/relationships/image" Target="../media/image99.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hyperlink" Target="http://&#1090;&#1072;&#1090;&#1072;&#1088;&#1093;&#1080;&#1074;&#1099;.&#1088;&#1092;/sites/default/files/pismavl_doc/2017/1/images/bulatov_f.30op.3d.611al.7ob.jpg" TargetMode="External"/><Relationship Id="rId5" Type="http://schemas.openxmlformats.org/officeDocument/2006/relationships/image" Target="../media/image98.jpeg"/><Relationship Id="rId4" Type="http://schemas.openxmlformats.org/officeDocument/2006/relationships/hyperlink" Target="https://e.mail.ru/compose?To=nazhiyao@mail.ru" TargetMode="Externa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openxmlformats.org/officeDocument/2006/relationships/image" Target="../media/image105.jpeg"/><Relationship Id="rId13" Type="http://schemas.openxmlformats.org/officeDocument/2006/relationships/image" Target="../media/image110.jpeg"/><Relationship Id="rId18" Type="http://schemas.openxmlformats.org/officeDocument/2006/relationships/image" Target="../media/image115.jpeg"/><Relationship Id="rId3" Type="http://schemas.openxmlformats.org/officeDocument/2006/relationships/image" Target="../media/image1.jpeg"/><Relationship Id="rId7" Type="http://schemas.openxmlformats.org/officeDocument/2006/relationships/image" Target="../media/image104.jpeg"/><Relationship Id="rId12" Type="http://schemas.openxmlformats.org/officeDocument/2006/relationships/image" Target="../media/image109.jpeg"/><Relationship Id="rId17" Type="http://schemas.openxmlformats.org/officeDocument/2006/relationships/image" Target="../media/image114.jpeg"/><Relationship Id="rId2" Type="http://schemas.openxmlformats.org/officeDocument/2006/relationships/notesSlide" Target="../notesSlides/notesSlide1.xml"/><Relationship Id="rId16" Type="http://schemas.openxmlformats.org/officeDocument/2006/relationships/image" Target="../media/image113.jpeg"/><Relationship Id="rId1" Type="http://schemas.openxmlformats.org/officeDocument/2006/relationships/slideLayout" Target="../slideLayouts/slideLayout7.xml"/><Relationship Id="rId6" Type="http://schemas.openxmlformats.org/officeDocument/2006/relationships/image" Target="../media/image103.jpeg"/><Relationship Id="rId11" Type="http://schemas.openxmlformats.org/officeDocument/2006/relationships/image" Target="../media/image108.jpeg"/><Relationship Id="rId5" Type="http://schemas.openxmlformats.org/officeDocument/2006/relationships/image" Target="../media/image102.jpeg"/><Relationship Id="rId15" Type="http://schemas.openxmlformats.org/officeDocument/2006/relationships/image" Target="../media/image112.jpeg"/><Relationship Id="rId10" Type="http://schemas.openxmlformats.org/officeDocument/2006/relationships/image" Target="../media/image107.jpeg"/><Relationship Id="rId19" Type="http://schemas.openxmlformats.org/officeDocument/2006/relationships/image" Target="../media/image116.jpeg"/><Relationship Id="rId4" Type="http://schemas.openxmlformats.org/officeDocument/2006/relationships/image" Target="../media/image101.jpeg"/><Relationship Id="rId9" Type="http://schemas.openxmlformats.org/officeDocument/2006/relationships/image" Target="../media/image106.jpeg"/><Relationship Id="rId14" Type="http://schemas.openxmlformats.org/officeDocument/2006/relationships/image" Target="../media/image111.jpeg"/></Relationships>
</file>

<file path=ppt/slides/_rels/slide17.xml.rels><?xml version="1.0" encoding="UTF-8" standalone="yes"?>
<Relationships xmlns="http://schemas.openxmlformats.org/package/2006/relationships"><Relationship Id="rId8" Type="http://schemas.openxmlformats.org/officeDocument/2006/relationships/image" Target="../media/image122.png"/><Relationship Id="rId13" Type="http://schemas.openxmlformats.org/officeDocument/2006/relationships/image" Target="../media/image127.jpeg"/><Relationship Id="rId3" Type="http://schemas.openxmlformats.org/officeDocument/2006/relationships/image" Target="../media/image117.jpeg"/><Relationship Id="rId7" Type="http://schemas.openxmlformats.org/officeDocument/2006/relationships/image" Target="../media/image121.jpeg"/><Relationship Id="rId12" Type="http://schemas.openxmlformats.org/officeDocument/2006/relationships/image" Target="../media/image126.jpeg"/><Relationship Id="rId17" Type="http://schemas.openxmlformats.org/officeDocument/2006/relationships/image" Target="../media/image131.jpeg"/><Relationship Id="rId2" Type="http://schemas.openxmlformats.org/officeDocument/2006/relationships/image" Target="../media/image1.jpeg"/><Relationship Id="rId16" Type="http://schemas.openxmlformats.org/officeDocument/2006/relationships/image" Target="../media/image130.jpeg"/><Relationship Id="rId1" Type="http://schemas.openxmlformats.org/officeDocument/2006/relationships/slideLayout" Target="../slideLayouts/slideLayout7.xml"/><Relationship Id="rId6" Type="http://schemas.openxmlformats.org/officeDocument/2006/relationships/image" Target="../media/image120.png"/><Relationship Id="rId11" Type="http://schemas.openxmlformats.org/officeDocument/2006/relationships/image" Target="../media/image125.jpeg"/><Relationship Id="rId5" Type="http://schemas.openxmlformats.org/officeDocument/2006/relationships/image" Target="../media/image119.jpeg"/><Relationship Id="rId15" Type="http://schemas.openxmlformats.org/officeDocument/2006/relationships/image" Target="../media/image129.jpeg"/><Relationship Id="rId10" Type="http://schemas.openxmlformats.org/officeDocument/2006/relationships/image" Target="../media/image124.jpeg"/><Relationship Id="rId4" Type="http://schemas.openxmlformats.org/officeDocument/2006/relationships/image" Target="../media/image118.jpeg"/><Relationship Id="rId9" Type="http://schemas.openxmlformats.org/officeDocument/2006/relationships/image" Target="../media/image123.png"/><Relationship Id="rId14" Type="http://schemas.openxmlformats.org/officeDocument/2006/relationships/image" Target="../media/image128.jpeg"/></Relationships>
</file>

<file path=ppt/slides/_rels/slide18.xml.rels><?xml version="1.0" encoding="UTF-8" standalone="yes"?>
<Relationships xmlns="http://schemas.openxmlformats.org/package/2006/relationships"><Relationship Id="rId8" Type="http://schemas.openxmlformats.org/officeDocument/2006/relationships/image" Target="../media/image137.jpeg"/><Relationship Id="rId3" Type="http://schemas.openxmlformats.org/officeDocument/2006/relationships/image" Target="../media/image132.jpeg"/><Relationship Id="rId7" Type="http://schemas.openxmlformats.org/officeDocument/2006/relationships/image" Target="../media/image136.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35.jpeg"/><Relationship Id="rId5" Type="http://schemas.openxmlformats.org/officeDocument/2006/relationships/image" Target="../media/image134.jpeg"/><Relationship Id="rId4" Type="http://schemas.openxmlformats.org/officeDocument/2006/relationships/image" Target="../media/image133.jpeg"/></Relationships>
</file>

<file path=ppt/slides/_rels/slide19.xml.rels><?xml version="1.0" encoding="UTF-8" standalone="yes"?>
<Relationships xmlns="http://schemas.openxmlformats.org/package/2006/relationships"><Relationship Id="rId8" Type="http://schemas.openxmlformats.org/officeDocument/2006/relationships/image" Target="../media/image143.jpeg"/><Relationship Id="rId13" Type="http://schemas.openxmlformats.org/officeDocument/2006/relationships/image" Target="../media/image148.jpeg"/><Relationship Id="rId3" Type="http://schemas.openxmlformats.org/officeDocument/2006/relationships/image" Target="../media/image138.jpeg"/><Relationship Id="rId7" Type="http://schemas.openxmlformats.org/officeDocument/2006/relationships/image" Target="../media/image142.jpeg"/><Relationship Id="rId12" Type="http://schemas.openxmlformats.org/officeDocument/2006/relationships/image" Target="../media/image147.jpeg"/><Relationship Id="rId2" Type="http://schemas.openxmlformats.org/officeDocument/2006/relationships/image" Target="../media/image1.jpeg"/><Relationship Id="rId16" Type="http://schemas.openxmlformats.org/officeDocument/2006/relationships/image" Target="../media/image151.jpeg"/><Relationship Id="rId1" Type="http://schemas.openxmlformats.org/officeDocument/2006/relationships/slideLayout" Target="../slideLayouts/slideLayout7.xml"/><Relationship Id="rId6" Type="http://schemas.openxmlformats.org/officeDocument/2006/relationships/image" Target="../media/image141.jpeg"/><Relationship Id="rId11" Type="http://schemas.openxmlformats.org/officeDocument/2006/relationships/image" Target="../media/image146.jpeg"/><Relationship Id="rId5" Type="http://schemas.openxmlformats.org/officeDocument/2006/relationships/image" Target="../media/image140.jpeg"/><Relationship Id="rId15" Type="http://schemas.openxmlformats.org/officeDocument/2006/relationships/image" Target="../media/image150.jpeg"/><Relationship Id="rId10" Type="http://schemas.openxmlformats.org/officeDocument/2006/relationships/image" Target="../media/image145.jpeg"/><Relationship Id="rId4" Type="http://schemas.openxmlformats.org/officeDocument/2006/relationships/image" Target="../media/image139.jpeg"/><Relationship Id="rId9" Type="http://schemas.openxmlformats.org/officeDocument/2006/relationships/image" Target="../media/image144.jpeg"/><Relationship Id="rId14" Type="http://schemas.openxmlformats.org/officeDocument/2006/relationships/image" Target="../media/image149.jpeg"/></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image" Target="../media/image157.jpeg"/><Relationship Id="rId13" Type="http://schemas.openxmlformats.org/officeDocument/2006/relationships/image" Target="../media/image162.jpeg"/><Relationship Id="rId3" Type="http://schemas.openxmlformats.org/officeDocument/2006/relationships/image" Target="../media/image152.jpeg"/><Relationship Id="rId7" Type="http://schemas.openxmlformats.org/officeDocument/2006/relationships/image" Target="../media/image156.jpeg"/><Relationship Id="rId12" Type="http://schemas.openxmlformats.org/officeDocument/2006/relationships/image" Target="../media/image161.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55.jpeg"/><Relationship Id="rId11" Type="http://schemas.openxmlformats.org/officeDocument/2006/relationships/image" Target="../media/image160.jpeg"/><Relationship Id="rId5" Type="http://schemas.openxmlformats.org/officeDocument/2006/relationships/image" Target="../media/image154.jpeg"/><Relationship Id="rId15" Type="http://schemas.openxmlformats.org/officeDocument/2006/relationships/image" Target="../media/image164.jpeg"/><Relationship Id="rId10" Type="http://schemas.openxmlformats.org/officeDocument/2006/relationships/image" Target="../media/image159.jpeg"/><Relationship Id="rId4" Type="http://schemas.openxmlformats.org/officeDocument/2006/relationships/image" Target="../media/image153.jpeg"/><Relationship Id="rId9" Type="http://schemas.openxmlformats.org/officeDocument/2006/relationships/image" Target="../media/image158.jpeg"/><Relationship Id="rId14" Type="http://schemas.openxmlformats.org/officeDocument/2006/relationships/image" Target="../media/image163.jpeg"/></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8" Type="http://schemas.openxmlformats.org/officeDocument/2006/relationships/image" Target="../media/image19.jpeg"/><Relationship Id="rId13" Type="http://schemas.openxmlformats.org/officeDocument/2006/relationships/image" Target="../media/image24.jpeg"/><Relationship Id="rId3" Type="http://schemas.openxmlformats.org/officeDocument/2006/relationships/image" Target="../media/image14.jpeg"/><Relationship Id="rId7" Type="http://schemas.openxmlformats.org/officeDocument/2006/relationships/image" Target="../media/image18.jpeg"/><Relationship Id="rId12" Type="http://schemas.openxmlformats.org/officeDocument/2006/relationships/image" Target="../media/image23.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7.jpeg"/><Relationship Id="rId11" Type="http://schemas.openxmlformats.org/officeDocument/2006/relationships/image" Target="../media/image22.jpeg"/><Relationship Id="rId5" Type="http://schemas.openxmlformats.org/officeDocument/2006/relationships/image" Target="../media/image16.jpeg"/><Relationship Id="rId15" Type="http://schemas.openxmlformats.org/officeDocument/2006/relationships/image" Target="../media/image26.jpeg"/><Relationship Id="rId10" Type="http://schemas.openxmlformats.org/officeDocument/2006/relationships/image" Target="../media/image21.jpeg"/><Relationship Id="rId4" Type="http://schemas.openxmlformats.org/officeDocument/2006/relationships/image" Target="../media/image15.jpeg"/><Relationship Id="rId9" Type="http://schemas.openxmlformats.org/officeDocument/2006/relationships/image" Target="../media/image20.jpeg"/><Relationship Id="rId14" Type="http://schemas.openxmlformats.org/officeDocument/2006/relationships/image" Target="../media/image25.jpeg"/></Relationships>
</file>

<file path=ppt/slides/_rels/slide7.xml.rels><?xml version="1.0" encoding="UTF-8" standalone="yes"?>
<Relationships xmlns="http://schemas.openxmlformats.org/package/2006/relationships"><Relationship Id="rId3" Type="http://schemas.openxmlformats.org/officeDocument/2006/relationships/image" Target="../media/image27.jpeg"/><Relationship Id="rId7" Type="http://schemas.openxmlformats.org/officeDocument/2006/relationships/image" Target="../media/image31.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34.jpeg"/><Relationship Id="rId13" Type="http://schemas.openxmlformats.org/officeDocument/2006/relationships/image" Target="../media/image39.jpeg"/><Relationship Id="rId18" Type="http://schemas.openxmlformats.org/officeDocument/2006/relationships/image" Target="../media/image44.png"/><Relationship Id="rId3" Type="http://schemas.openxmlformats.org/officeDocument/2006/relationships/video" Target="file:///F:\&#1055;&#1086;&#1073;&#1077;&#1076;&#1072;\&#1042;&#1086;&#1089;&#1090;&#1086;&#1095;&#1085;&#1086;-&#1087;&#1088;&#1091;&#1089;&#1089;&#1082;&#1072;&#1103;%20&#1086;&#1087;&#1077;&#1088;&#1072;&#1094;&#1080;&#1103;.mp4" TargetMode="External"/><Relationship Id="rId7" Type="http://schemas.openxmlformats.org/officeDocument/2006/relationships/image" Target="../media/image33.jpeg"/><Relationship Id="rId12" Type="http://schemas.openxmlformats.org/officeDocument/2006/relationships/image" Target="../media/image38.jpeg"/><Relationship Id="rId17" Type="http://schemas.openxmlformats.org/officeDocument/2006/relationships/image" Target="../media/image43.png"/><Relationship Id="rId2" Type="http://schemas.openxmlformats.org/officeDocument/2006/relationships/video" Target="file:///F:\&#1055;&#1086;&#1073;&#1077;&#1076;&#1072;\1944%20&#1041;&#1080;&#1090;&#1074;&#1072;%20&#1079;&#1072;%20&#1041;&#1077;&#1083;&#1086;&#1088;&#1091;&#1089;&#1089;&#1080;&#1102;-&#1054;&#1073;&#1088;&#1077;&#1079;&#1082;&#1072;%2001.mp4" TargetMode="External"/><Relationship Id="rId16" Type="http://schemas.openxmlformats.org/officeDocument/2006/relationships/image" Target="../media/image42.jpeg"/><Relationship Id="rId1" Type="http://schemas.openxmlformats.org/officeDocument/2006/relationships/video" Target="file:///F:\&#1055;&#1086;&#1073;&#1077;&#1076;&#1072;\&#1086;&#1089;&#1074;&#1086;&#1073;&#1086;&#1078;&#1076;&#1077;&#1085;&#1080;&#1077;%20&#1075;&#1086;&#1084;&#1077;&#1083;&#1103;%20-%20&#1082;&#1086;&#1087;&#1080;&#1103;.mp4" TargetMode="External"/><Relationship Id="rId6" Type="http://schemas.openxmlformats.org/officeDocument/2006/relationships/image" Target="../media/image32.jpeg"/><Relationship Id="rId11" Type="http://schemas.openxmlformats.org/officeDocument/2006/relationships/image" Target="../media/image37.png"/><Relationship Id="rId5" Type="http://schemas.openxmlformats.org/officeDocument/2006/relationships/image" Target="../media/image1.jpeg"/><Relationship Id="rId15" Type="http://schemas.openxmlformats.org/officeDocument/2006/relationships/image" Target="../media/image41.jpeg"/><Relationship Id="rId10" Type="http://schemas.openxmlformats.org/officeDocument/2006/relationships/image" Target="../media/image36.jpeg"/><Relationship Id="rId19" Type="http://schemas.openxmlformats.org/officeDocument/2006/relationships/image" Target="../media/image45.png"/><Relationship Id="rId4" Type="http://schemas.openxmlformats.org/officeDocument/2006/relationships/slideLayout" Target="../slideLayouts/slideLayout7.xml"/><Relationship Id="rId9" Type="http://schemas.openxmlformats.org/officeDocument/2006/relationships/image" Target="../media/image35.jpeg"/><Relationship Id="rId14" Type="http://schemas.openxmlformats.org/officeDocument/2006/relationships/image" Target="../media/image4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avatars.mds.yandex.net/get-pdb/1823871/0737501b-aeec-4218-8638-71b0c51c10c6/s1200?webp=fals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3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1115616" y="548680"/>
            <a:ext cx="7920880" cy="6309420"/>
          </a:xfrm>
          <a:prstGeom prst="rect">
            <a:avLst/>
          </a:prstGeom>
        </p:spPr>
        <p:txBody>
          <a:bodyPr wrap="square">
            <a:spAutoFit/>
          </a:bodyPr>
          <a:lstStyle/>
          <a:p>
            <a:r>
              <a:rPr lang="ru-RU" sz="3200" b="1" dirty="0" smtClean="0">
                <a:solidFill>
                  <a:srgbClr val="C00000"/>
                </a:solidFill>
              </a:rPr>
              <a:t>     </a:t>
            </a:r>
            <a:r>
              <a:rPr lang="ru-RU" sz="2800" b="1" dirty="0" smtClean="0">
                <a:solidFill>
                  <a:srgbClr val="C00000"/>
                </a:solidFill>
                <a:latin typeface="Times New Roman" pitchFamily="18" charset="0"/>
                <a:cs typeface="Times New Roman" pitchFamily="18" charset="0"/>
              </a:rPr>
              <a:t>МУНИЦИПАЛЬНОЕ БЮДЖЕТНОЕ         </a:t>
            </a:r>
          </a:p>
          <a:p>
            <a:r>
              <a:rPr lang="ru-RU" sz="2800" b="1" dirty="0">
                <a:solidFill>
                  <a:srgbClr val="C00000"/>
                </a:solidFill>
                <a:latin typeface="Times New Roman" pitchFamily="18" charset="0"/>
                <a:cs typeface="Times New Roman" pitchFamily="18" charset="0"/>
              </a:rPr>
              <a:t> </a:t>
            </a:r>
            <a:r>
              <a:rPr lang="ru-RU" sz="2800" b="1" dirty="0" smtClean="0">
                <a:solidFill>
                  <a:srgbClr val="C00000"/>
                </a:solidFill>
                <a:latin typeface="Times New Roman" pitchFamily="18" charset="0"/>
                <a:cs typeface="Times New Roman" pitchFamily="18" charset="0"/>
              </a:rPr>
              <a:t>   ОБРАЗОВАТЕЛЬНОЕ УЧРЕЖДЕНИЕ «ЛИЦЕЙ №23»НОВО-САВИНОВСКОГО Р-НА                        </a:t>
            </a:r>
          </a:p>
          <a:p>
            <a:r>
              <a:rPr lang="ru-RU" sz="2800" b="1" dirty="0">
                <a:solidFill>
                  <a:srgbClr val="C00000"/>
                </a:solidFill>
                <a:latin typeface="Times New Roman" pitchFamily="18" charset="0"/>
                <a:cs typeface="Times New Roman" pitchFamily="18" charset="0"/>
              </a:rPr>
              <a:t> </a:t>
            </a:r>
            <a:r>
              <a:rPr lang="ru-RU" sz="2800" b="1" dirty="0" smtClean="0">
                <a:solidFill>
                  <a:srgbClr val="C00000"/>
                </a:solidFill>
                <a:latin typeface="Times New Roman" pitchFamily="18" charset="0"/>
                <a:cs typeface="Times New Roman" pitchFamily="18" charset="0"/>
              </a:rPr>
              <a:t>                             г.КАЗАНИ</a:t>
            </a:r>
          </a:p>
          <a:p>
            <a:endParaRPr lang="ru-RU" sz="2800" b="1" dirty="0">
              <a:solidFill>
                <a:srgbClr val="C00000"/>
              </a:solidFill>
              <a:latin typeface="Times New Roman" pitchFamily="18" charset="0"/>
              <a:cs typeface="Times New Roman" pitchFamily="18" charset="0"/>
            </a:endParaRPr>
          </a:p>
          <a:p>
            <a:r>
              <a:rPr lang="ru-RU" sz="3200" b="1" dirty="0" smtClean="0">
                <a:solidFill>
                  <a:srgbClr val="C00000"/>
                </a:solidFill>
                <a:latin typeface="Times New Roman" pitchFamily="18" charset="0"/>
                <a:cs typeface="Times New Roman" pitchFamily="18" charset="0"/>
              </a:rPr>
              <a:t>  </a:t>
            </a:r>
            <a:r>
              <a:rPr lang="ru-RU" sz="8800" b="1" dirty="0" smtClean="0">
                <a:solidFill>
                  <a:srgbClr val="C00000"/>
                </a:solidFill>
                <a:latin typeface="Times New Roman" pitchFamily="18" charset="0"/>
                <a:cs typeface="Times New Roman" pitchFamily="18" charset="0"/>
              </a:rPr>
              <a:t>ПОРТФОЛИО</a:t>
            </a:r>
            <a:endParaRPr lang="ru-RU" sz="8800" b="1" dirty="0">
              <a:solidFill>
                <a:srgbClr val="C00000"/>
              </a:solidFill>
              <a:latin typeface="Times New Roman" pitchFamily="18" charset="0"/>
              <a:cs typeface="Times New Roman" pitchFamily="18" charset="0"/>
            </a:endParaRPr>
          </a:p>
          <a:p>
            <a:r>
              <a:rPr lang="ru-RU" sz="2800" b="1" dirty="0" smtClean="0">
                <a:solidFill>
                  <a:srgbClr val="C00000"/>
                </a:solidFill>
                <a:latin typeface="Times New Roman" pitchFamily="18" charset="0"/>
                <a:cs typeface="Times New Roman" pitchFamily="18" charset="0"/>
              </a:rPr>
              <a:t>        </a:t>
            </a:r>
          </a:p>
          <a:p>
            <a:endParaRPr lang="ru-RU" sz="2800" b="1" dirty="0" smtClean="0">
              <a:solidFill>
                <a:srgbClr val="C00000"/>
              </a:solidFill>
              <a:latin typeface="Times New Roman" pitchFamily="18" charset="0"/>
              <a:cs typeface="Times New Roman" pitchFamily="18" charset="0"/>
            </a:endParaRPr>
          </a:p>
          <a:p>
            <a:r>
              <a:rPr lang="ru-RU" sz="2800" b="1" dirty="0" smtClean="0">
                <a:solidFill>
                  <a:srgbClr val="C00000"/>
                </a:solidFill>
                <a:latin typeface="Times New Roman" pitchFamily="18" charset="0"/>
                <a:cs typeface="Times New Roman" pitchFamily="18" charset="0"/>
              </a:rPr>
              <a:t>МУЗЕЯ БОЕВОЙ СЛАВЫ  96 ГОМЕЛЬСКОЙ   КРАСНОЗНАМЕННОЙ ОРДЕНА СУВОРОВА                              </a:t>
            </a:r>
            <a:r>
              <a:rPr lang="en-US" sz="2800" b="1" dirty="0" smtClean="0">
                <a:solidFill>
                  <a:srgbClr val="C00000"/>
                </a:solidFill>
                <a:latin typeface="Times New Roman" pitchFamily="18" charset="0"/>
                <a:cs typeface="Times New Roman" pitchFamily="18" charset="0"/>
              </a:rPr>
              <a:t>II</a:t>
            </a:r>
            <a:r>
              <a:rPr lang="ru-RU" sz="2800" b="1" dirty="0" smtClean="0">
                <a:solidFill>
                  <a:srgbClr val="C00000"/>
                </a:solidFill>
                <a:latin typeface="Times New Roman" pitchFamily="18" charset="0"/>
                <a:cs typeface="Times New Roman" pitchFamily="18" charset="0"/>
              </a:rPr>
              <a:t> СТЕПЕНИ СТРЕЛКОВОЙ ДИВИЗИИ</a:t>
            </a:r>
          </a:p>
          <a:p>
            <a:endParaRPr lang="ru-RU" sz="3200" dirty="0"/>
          </a:p>
        </p:txBody>
      </p:sp>
    </p:spTree>
    <p:extLst>
      <p:ext uri="{BB962C8B-B14F-4D97-AF65-F5344CB8AC3E}">
        <p14:creationId xmlns:p14="http://schemas.microsoft.com/office/powerpoint/2010/main" val="315707746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avatars.mds.yandex.net/get-pdb/1823871/0737501b-aeec-4218-8638-71b0c51c10c6/s1200?webp=fals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3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AutoShape 4" descr="https://e.mail.ru/cgi-bin/getattach?file=SAM_6535.JPG&amp;id=15284520440000000184;0;1&amp;mode=attachment&amp;x-email=nazhiyao%40mail.r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4" name="AutoShape 6" descr="https://e.mail.ru/cgi-bin/getattach?file=SAM_6535.JPG&amp;id=15284520440000000184;0;1&amp;mode=attachment&amp;x-email=nazhiyao%40mail.ru"/>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8199" name="Picture 7" descr="C:\Users\Краеведческий  отдел\Downloads\SAM_653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0917" y="4815461"/>
            <a:ext cx="2496277" cy="1872208"/>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827584" y="160338"/>
            <a:ext cx="7776864" cy="707886"/>
          </a:xfrm>
          <a:prstGeom prst="rect">
            <a:avLst/>
          </a:prstGeom>
        </p:spPr>
        <p:txBody>
          <a:bodyPr wrap="square">
            <a:spAutoFit/>
          </a:bodyPr>
          <a:lstStyle/>
          <a:p>
            <a:r>
              <a:rPr lang="ru-RU" sz="2000" b="1" dirty="0" smtClean="0">
                <a:solidFill>
                  <a:srgbClr val="C00000"/>
                </a:solidFill>
                <a:latin typeface="Times New Roman" pitchFamily="18" charset="0"/>
                <a:cs typeface="Times New Roman" pitchFamily="18" charset="0"/>
              </a:rPr>
              <a:t>Каждый учебный год работа школьного музея  начинается с    </a:t>
            </a:r>
          </a:p>
          <a:p>
            <a:r>
              <a:rPr lang="ru-RU" sz="2000" b="1" dirty="0">
                <a:solidFill>
                  <a:srgbClr val="C00000"/>
                </a:solidFill>
                <a:latin typeface="Times New Roman" pitchFamily="18" charset="0"/>
                <a:cs typeface="Times New Roman" pitchFamily="18" charset="0"/>
              </a:rPr>
              <a:t> </a:t>
            </a:r>
            <a:r>
              <a:rPr lang="ru-RU" sz="2000" b="1" dirty="0" smtClean="0">
                <a:solidFill>
                  <a:srgbClr val="C00000"/>
                </a:solidFill>
                <a:latin typeface="Times New Roman" pitchFamily="18" charset="0"/>
                <a:cs typeface="Times New Roman" pitchFamily="18" charset="0"/>
              </a:rPr>
              <a:t>        экскурсий для первоклассников.</a:t>
            </a:r>
            <a:endParaRPr lang="ru-RU" sz="2000" dirty="0">
              <a:latin typeface="Times New Roman" pitchFamily="18" charset="0"/>
              <a:cs typeface="Times New Roman" pitchFamily="18" charset="0"/>
            </a:endParaRPr>
          </a:p>
        </p:txBody>
      </p:sp>
      <p:pic>
        <p:nvPicPr>
          <p:cNvPr id="8" name="Picture 2"/>
          <p:cNvPicPr>
            <a:picLocks noChangeAspect="1" noChangeArrowheads="1"/>
          </p:cNvPicPr>
          <p:nvPr/>
        </p:nvPicPr>
        <p:blipFill>
          <a:blip r:embed="rId4" cstate="print"/>
          <a:srcRect/>
          <a:stretch>
            <a:fillRect/>
          </a:stretch>
        </p:blipFill>
        <p:spPr bwMode="auto">
          <a:xfrm>
            <a:off x="116281" y="1275229"/>
            <a:ext cx="2373468" cy="1780101"/>
          </a:xfrm>
          <a:prstGeom prst="rect">
            <a:avLst/>
          </a:prstGeom>
          <a:noFill/>
          <a:ln w="9525">
            <a:noFill/>
            <a:miter lim="800000"/>
            <a:headEnd/>
            <a:tailEnd/>
          </a:ln>
          <a:effectLst/>
        </p:spPr>
      </p:pic>
      <p:pic>
        <p:nvPicPr>
          <p:cNvPr id="9" name="Picture 2"/>
          <p:cNvPicPr>
            <a:picLocks noChangeAspect="1" noChangeArrowheads="1"/>
          </p:cNvPicPr>
          <p:nvPr/>
        </p:nvPicPr>
        <p:blipFill>
          <a:blip r:embed="rId5" cstate="print"/>
          <a:srcRect/>
          <a:stretch>
            <a:fillRect/>
          </a:stretch>
        </p:blipFill>
        <p:spPr bwMode="auto">
          <a:xfrm>
            <a:off x="94318" y="3138681"/>
            <a:ext cx="2393447" cy="1795085"/>
          </a:xfrm>
          <a:prstGeom prst="rect">
            <a:avLst/>
          </a:prstGeom>
          <a:noFill/>
          <a:ln w="9525">
            <a:noFill/>
            <a:miter lim="800000"/>
            <a:headEnd/>
            <a:tailEnd/>
          </a:ln>
          <a:effectLst/>
        </p:spPr>
      </p:pic>
      <p:pic>
        <p:nvPicPr>
          <p:cNvPr id="10" name="Picture 4" descr="C:\Users\Home\Desktop\музей\Музей 1б\SAM_6554.JPG"/>
          <p:cNvPicPr>
            <a:picLocks noChangeAspect="1" noChangeArrowheads="1"/>
          </p:cNvPicPr>
          <p:nvPr/>
        </p:nvPicPr>
        <p:blipFill>
          <a:blip r:embed="rId6" cstate="print"/>
          <a:srcRect/>
          <a:stretch>
            <a:fillRect/>
          </a:stretch>
        </p:blipFill>
        <p:spPr bwMode="auto">
          <a:xfrm>
            <a:off x="4585319" y="1064108"/>
            <a:ext cx="2496276" cy="1953925"/>
          </a:xfrm>
          <a:prstGeom prst="rect">
            <a:avLst/>
          </a:prstGeom>
          <a:noFill/>
        </p:spPr>
      </p:pic>
      <p:pic>
        <p:nvPicPr>
          <p:cNvPr id="8200" name="Picture 8" descr="C:\Users\Краеведческий  отдел\Downloads\IMG_20190905_102937.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551445" y="1275229"/>
            <a:ext cx="1917306" cy="2556408"/>
          </a:xfrm>
          <a:prstGeom prst="rect">
            <a:avLst/>
          </a:prstGeom>
          <a:noFill/>
          <a:extLst>
            <a:ext uri="{909E8E84-426E-40DD-AFC4-6F175D3DCCD1}">
              <a14:hiddenFill xmlns:a14="http://schemas.microsoft.com/office/drawing/2010/main">
                <a:solidFill>
                  <a:srgbClr val="FFFFFF"/>
                </a:solidFill>
              </a14:hiddenFill>
            </a:ext>
          </a:extLst>
        </p:spPr>
      </p:pic>
      <p:pic>
        <p:nvPicPr>
          <p:cNvPr id="8201" name="Picture 9" descr="C:\Users\Краеведческий  отдел\Downloads\IMG_20190905_100315.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202994" y="792931"/>
            <a:ext cx="1872210" cy="249628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Краеведческий  отдел\Downloads\IMG_20190905_094256.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275856" y="4082110"/>
            <a:ext cx="1872208" cy="2496277"/>
          </a:xfrm>
          <a:prstGeom prst="rect">
            <a:avLst/>
          </a:prstGeom>
          <a:noFill/>
          <a:extLst>
            <a:ext uri="{909E8E84-426E-40DD-AFC4-6F175D3DCCD1}">
              <a14:hiddenFill xmlns:a14="http://schemas.microsoft.com/office/drawing/2010/main">
                <a:solidFill>
                  <a:srgbClr val="FFFFFF"/>
                </a:solidFill>
              </a14:hiddenFill>
            </a:ext>
          </a:extLst>
        </p:spPr>
      </p:pic>
      <p:sp>
        <p:nvSpPr>
          <p:cNvPr id="6" name="AutoShape 2" descr="https://e.mail.ru/cgi-bin/getattach?file=IMG_20190905_103344.jpg&amp;id=15701010481945101060;0;1&amp;mode=attachment&amp;x-email=nazhiyao%40mail.ru"/>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7" name="AutoShape 4" descr="https://e.mail.ru/cgi-bin/getattach?file=IMG_20190905_103344.jpg&amp;id=15701010481945101060;0;1&amp;mode=attachment&amp;x-email=nazhiyao%40mail.ru"/>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1029" name="Picture 5" descr="C:\Users\Краеведческий  отдел\Downloads\IMG_20190905_103344 (1).jp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948264" y="4036223"/>
            <a:ext cx="1906623" cy="2542164"/>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F:\Музей 1б\SAM_6562.JP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064662" y="3138681"/>
            <a:ext cx="2093162" cy="26600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526243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avatars.mds.yandex.net/get-pdb/1823871/0737501b-aeec-4218-8638-71b0c51c10c6/s1200?webp=fals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2391" y="65389"/>
            <a:ext cx="9318117"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3" descr="F:\DCIM\100IMAGE\PICT6435.JPG"/>
          <p:cNvPicPr>
            <a:picLocks noChangeAspect="1" noChangeArrowheads="1"/>
          </p:cNvPicPr>
          <p:nvPr/>
        </p:nvPicPr>
        <p:blipFill>
          <a:blip r:embed="rId3" cstate="print"/>
          <a:srcRect/>
          <a:stretch>
            <a:fillRect/>
          </a:stretch>
        </p:blipFill>
        <p:spPr bwMode="auto">
          <a:xfrm>
            <a:off x="2091642" y="2176869"/>
            <a:ext cx="1783774" cy="1337831"/>
          </a:xfrm>
          <a:prstGeom prst="rect">
            <a:avLst/>
          </a:prstGeom>
          <a:noFill/>
        </p:spPr>
      </p:pic>
      <p:pic>
        <p:nvPicPr>
          <p:cNvPr id="7" name="Picture 4" descr="F:\DCIM\100IMAGE\PICT6442.JPG"/>
          <p:cNvPicPr>
            <a:picLocks noChangeAspect="1" noChangeArrowheads="1"/>
          </p:cNvPicPr>
          <p:nvPr/>
        </p:nvPicPr>
        <p:blipFill>
          <a:blip r:embed="rId4" cstate="print"/>
          <a:srcRect/>
          <a:stretch>
            <a:fillRect/>
          </a:stretch>
        </p:blipFill>
        <p:spPr bwMode="auto">
          <a:xfrm>
            <a:off x="2091642" y="3536823"/>
            <a:ext cx="1584176" cy="1188132"/>
          </a:xfrm>
          <a:prstGeom prst="rect">
            <a:avLst/>
          </a:prstGeom>
          <a:noFill/>
        </p:spPr>
      </p:pic>
      <p:pic>
        <p:nvPicPr>
          <p:cNvPr id="8" name="Picture 5" descr="F:\DCIM\100IMAGE\PICT6441.JPG"/>
          <p:cNvPicPr>
            <a:picLocks noChangeAspect="1" noChangeArrowheads="1"/>
          </p:cNvPicPr>
          <p:nvPr/>
        </p:nvPicPr>
        <p:blipFill>
          <a:blip r:embed="rId5" cstate="print"/>
          <a:srcRect/>
          <a:stretch>
            <a:fillRect/>
          </a:stretch>
        </p:blipFill>
        <p:spPr bwMode="auto">
          <a:xfrm>
            <a:off x="2252080" y="866330"/>
            <a:ext cx="1907704" cy="1229937"/>
          </a:xfrm>
          <a:prstGeom prst="rect">
            <a:avLst/>
          </a:prstGeom>
          <a:noFill/>
        </p:spPr>
      </p:pic>
      <p:sp>
        <p:nvSpPr>
          <p:cNvPr id="9" name="Прямоугольник 8"/>
          <p:cNvSpPr/>
          <p:nvPr/>
        </p:nvSpPr>
        <p:spPr>
          <a:xfrm>
            <a:off x="1385900" y="404665"/>
            <a:ext cx="3042084" cy="461665"/>
          </a:xfrm>
          <a:prstGeom prst="rect">
            <a:avLst/>
          </a:prstGeom>
        </p:spPr>
        <p:txBody>
          <a:bodyPr wrap="square">
            <a:spAutoFit/>
          </a:bodyPr>
          <a:lstStyle/>
          <a:p>
            <a:r>
              <a:rPr lang="ru-RU" sz="1200" b="1" dirty="0" smtClean="0">
                <a:solidFill>
                  <a:srgbClr val="FF0000"/>
                </a:solidFill>
                <a:latin typeface="Times New Roman" pitchFamily="18" charset="0"/>
                <a:cs typeface="Times New Roman" pitchFamily="18" charset="0"/>
              </a:rPr>
              <a:t>Городской конкурс музеев. Наша команда заняла второе место.2016г.</a:t>
            </a:r>
            <a:endParaRPr lang="ru-RU" sz="1200" b="1" dirty="0">
              <a:solidFill>
                <a:srgbClr val="FF0000"/>
              </a:solidFill>
              <a:latin typeface="Times New Roman" pitchFamily="18" charset="0"/>
              <a:cs typeface="Times New Roman" pitchFamily="18" charset="0"/>
            </a:endParaRPr>
          </a:p>
        </p:txBody>
      </p:sp>
      <p:pic>
        <p:nvPicPr>
          <p:cNvPr id="10" name="Picture 3" descr="C:\Users\Home\YandexDisk\Фотокамера\2018-01-19 14-34-28.JPG"/>
          <p:cNvPicPr>
            <a:picLocks noChangeAspect="1" noChangeArrowheads="1"/>
          </p:cNvPicPr>
          <p:nvPr/>
        </p:nvPicPr>
        <p:blipFill>
          <a:blip r:embed="rId6" cstate="print"/>
          <a:srcRect/>
          <a:stretch>
            <a:fillRect/>
          </a:stretch>
        </p:blipFill>
        <p:spPr bwMode="auto">
          <a:xfrm>
            <a:off x="34772" y="3505016"/>
            <a:ext cx="1943880" cy="1457910"/>
          </a:xfrm>
          <a:prstGeom prst="rect">
            <a:avLst/>
          </a:prstGeom>
          <a:noFill/>
        </p:spPr>
      </p:pic>
      <p:pic>
        <p:nvPicPr>
          <p:cNvPr id="12" name="Picture 2" descr="C:\Users\Home\YandexDisk\Фотокамера\2018-02-13 13-55-16.JPG"/>
          <p:cNvPicPr>
            <a:picLocks noChangeAspect="1" noChangeArrowheads="1"/>
          </p:cNvPicPr>
          <p:nvPr/>
        </p:nvPicPr>
        <p:blipFill>
          <a:blip r:embed="rId7" cstate="print"/>
          <a:srcRect/>
          <a:stretch>
            <a:fillRect/>
          </a:stretch>
        </p:blipFill>
        <p:spPr bwMode="auto">
          <a:xfrm>
            <a:off x="7668344" y="814420"/>
            <a:ext cx="1199967" cy="1599956"/>
          </a:xfrm>
          <a:prstGeom prst="rect">
            <a:avLst/>
          </a:prstGeom>
          <a:noFill/>
        </p:spPr>
      </p:pic>
      <p:pic>
        <p:nvPicPr>
          <p:cNvPr id="13" name="Picture 2" descr="https://i.mycdn.me/image?id=865119546171&amp;t=3&amp;plc=WEB&amp;tkn=*HAVnlALvcA2JTB58zwKl0_TrwNQ"/>
          <p:cNvPicPr>
            <a:picLocks noChangeAspect="1" noChangeArrowheads="1"/>
          </p:cNvPicPr>
          <p:nvPr/>
        </p:nvPicPr>
        <p:blipFill>
          <a:blip r:embed="rId8" cstate="print"/>
          <a:srcRect/>
          <a:stretch>
            <a:fillRect/>
          </a:stretch>
        </p:blipFill>
        <p:spPr bwMode="auto">
          <a:xfrm>
            <a:off x="179848" y="5305025"/>
            <a:ext cx="1062372" cy="141649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4" name="Picture 3" descr="C:\Users\Home\YandexDisk\Фотокамера\2018-01-22 11-41-46.JPG"/>
          <p:cNvPicPr>
            <a:picLocks noChangeAspect="1" noChangeArrowheads="1"/>
          </p:cNvPicPr>
          <p:nvPr/>
        </p:nvPicPr>
        <p:blipFill>
          <a:blip r:embed="rId9" cstate="print"/>
          <a:srcRect l="6250" r="8333" b="7813"/>
          <a:stretch>
            <a:fillRect/>
          </a:stretch>
        </p:blipFill>
        <p:spPr bwMode="auto">
          <a:xfrm>
            <a:off x="1398898" y="5305025"/>
            <a:ext cx="1012862" cy="140988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5" name="Picture 2" descr="https://i.mycdn.me/image?id=865908758075&amp;t=52&amp;plc=WEB&amp;tkn=*pM3AI74gMyoICr7KViAehyEpyX4"/>
          <p:cNvPicPr>
            <a:picLocks noChangeAspect="1" noChangeArrowheads="1"/>
          </p:cNvPicPr>
          <p:nvPr/>
        </p:nvPicPr>
        <p:blipFill rotWithShape="1">
          <a:blip r:embed="rId10" cstate="print"/>
          <a:srcRect l="4830" t="12164" r="5902"/>
          <a:stretch/>
        </p:blipFill>
        <p:spPr bwMode="auto">
          <a:xfrm>
            <a:off x="2641715" y="5311638"/>
            <a:ext cx="1088994" cy="140988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Прямоугольник 1"/>
          <p:cNvSpPr/>
          <p:nvPr/>
        </p:nvSpPr>
        <p:spPr>
          <a:xfrm rot="10800000" flipV="1">
            <a:off x="5196283" y="404664"/>
            <a:ext cx="3167971" cy="461665"/>
          </a:xfrm>
          <a:prstGeom prst="rect">
            <a:avLst/>
          </a:prstGeom>
        </p:spPr>
        <p:txBody>
          <a:bodyPr wrap="square">
            <a:spAutoFit/>
          </a:bodyPr>
          <a:lstStyle/>
          <a:p>
            <a:r>
              <a:rPr lang="ru-RU" sz="1200" b="1" dirty="0">
                <a:solidFill>
                  <a:srgbClr val="FF0000"/>
                </a:solidFill>
                <a:latin typeface="Times New Roman" pitchFamily="18" charset="0"/>
                <a:cs typeface="Times New Roman" pitchFamily="18" charset="0"/>
              </a:rPr>
              <a:t>Районная НПК  посвященная  100 -летию Красной Армии  .     2 - </a:t>
            </a:r>
            <a:r>
              <a:rPr lang="ru-RU" sz="1200" b="1" dirty="0" err="1">
                <a:solidFill>
                  <a:srgbClr val="FF0000"/>
                </a:solidFill>
                <a:latin typeface="Times New Roman" pitchFamily="18" charset="0"/>
                <a:cs typeface="Times New Roman" pitchFamily="18" charset="0"/>
              </a:rPr>
              <a:t>ое</a:t>
            </a:r>
            <a:r>
              <a:rPr lang="ru-RU" sz="1200" b="1" dirty="0">
                <a:solidFill>
                  <a:srgbClr val="FF0000"/>
                </a:solidFill>
                <a:latin typeface="Times New Roman" pitchFamily="18" charset="0"/>
                <a:cs typeface="Times New Roman" pitchFamily="18" charset="0"/>
              </a:rPr>
              <a:t> место</a:t>
            </a:r>
          </a:p>
        </p:txBody>
      </p:sp>
      <p:sp>
        <p:nvSpPr>
          <p:cNvPr id="5" name="Прямоугольник 4"/>
          <p:cNvSpPr/>
          <p:nvPr/>
        </p:nvSpPr>
        <p:spPr>
          <a:xfrm>
            <a:off x="3923925" y="2421371"/>
            <a:ext cx="2154392" cy="1107996"/>
          </a:xfrm>
          <a:prstGeom prst="rect">
            <a:avLst/>
          </a:prstGeom>
        </p:spPr>
        <p:txBody>
          <a:bodyPr wrap="square">
            <a:spAutoFit/>
          </a:bodyPr>
          <a:lstStyle/>
          <a:p>
            <a:pPr lvl="0" algn="ctr" fontAlgn="base">
              <a:spcBef>
                <a:spcPct val="0"/>
              </a:spcBef>
              <a:spcAft>
                <a:spcPct val="0"/>
              </a:spcAft>
            </a:pPr>
            <a:r>
              <a:rPr lang="en-US" sz="1200" b="1" dirty="0">
                <a:solidFill>
                  <a:srgbClr val="FF0000"/>
                </a:solidFill>
                <a:latin typeface="Times New Roman" pitchFamily="18" charset="0"/>
                <a:ea typeface="Calibri" pitchFamily="34" charset="0"/>
                <a:cs typeface="Times New Roman" pitchFamily="18" charset="0"/>
              </a:rPr>
              <a:t>IX </a:t>
            </a:r>
            <a:r>
              <a:rPr lang="ru-RU" sz="1200" b="1" dirty="0">
                <a:solidFill>
                  <a:srgbClr val="FF0000"/>
                </a:solidFill>
                <a:latin typeface="Times New Roman" pitchFamily="18" charset="0"/>
                <a:ea typeface="Calibri" pitchFamily="34" charset="0"/>
                <a:cs typeface="Times New Roman" pitchFamily="18" charset="0"/>
              </a:rPr>
              <a:t>Городская </a:t>
            </a:r>
            <a:r>
              <a:rPr lang="ru-RU" sz="1200" b="1" dirty="0" smtClean="0">
                <a:solidFill>
                  <a:srgbClr val="FF0000"/>
                </a:solidFill>
                <a:latin typeface="Times New Roman" pitchFamily="18" charset="0"/>
                <a:ea typeface="Calibri" pitchFamily="34" charset="0"/>
                <a:cs typeface="Times New Roman" pitchFamily="18" charset="0"/>
              </a:rPr>
              <a:t>научно-практическая конференция </a:t>
            </a:r>
            <a:r>
              <a:rPr lang="ru-RU" sz="1200" b="1" dirty="0">
                <a:solidFill>
                  <a:srgbClr val="FF0000"/>
                </a:solidFill>
                <a:latin typeface="Times New Roman" pitchFamily="18" charset="0"/>
                <a:ea typeface="Calibri" pitchFamily="34" charset="0"/>
                <a:cs typeface="Times New Roman" pitchFamily="18" charset="0"/>
              </a:rPr>
              <a:t>школьников </a:t>
            </a:r>
            <a:r>
              <a:rPr lang="ru-RU" sz="1200" b="1" dirty="0" err="1">
                <a:solidFill>
                  <a:srgbClr val="FF0000"/>
                </a:solidFill>
                <a:latin typeface="Times New Roman" pitchFamily="18" charset="0"/>
                <a:ea typeface="Calibri" pitchFamily="34" charset="0"/>
                <a:cs typeface="Times New Roman" pitchFamily="18" charset="0"/>
              </a:rPr>
              <a:t>им.Д.В.Вилькеева</a:t>
            </a:r>
            <a:r>
              <a:rPr lang="ru-RU" sz="1200" b="1" dirty="0">
                <a:solidFill>
                  <a:srgbClr val="FF0000"/>
                </a:solidFill>
                <a:latin typeface="Times New Roman" pitchFamily="18" charset="0"/>
                <a:ea typeface="Calibri" pitchFamily="34" charset="0"/>
                <a:cs typeface="Times New Roman" pitchFamily="18" charset="0"/>
              </a:rPr>
              <a:t> </a:t>
            </a:r>
          </a:p>
          <a:p>
            <a:pPr lvl="0" algn="ctr" fontAlgn="base">
              <a:spcBef>
                <a:spcPct val="0"/>
              </a:spcBef>
              <a:spcAft>
                <a:spcPct val="0"/>
              </a:spcAft>
            </a:pPr>
            <a:endParaRPr lang="ru-RU" b="1" dirty="0">
              <a:solidFill>
                <a:srgbClr val="FF0000"/>
              </a:solidFill>
              <a:latin typeface="Arial" pitchFamily="34" charset="0"/>
              <a:ea typeface="Times New Roman" pitchFamily="18" charset="0"/>
              <a:cs typeface="Arial" pitchFamily="34" charset="0"/>
            </a:endParaRPr>
          </a:p>
        </p:txBody>
      </p:sp>
      <p:sp>
        <p:nvSpPr>
          <p:cNvPr id="6" name="Прямоугольник 5"/>
          <p:cNvSpPr/>
          <p:nvPr/>
        </p:nvSpPr>
        <p:spPr>
          <a:xfrm>
            <a:off x="1691680" y="4744096"/>
            <a:ext cx="2304256" cy="646331"/>
          </a:xfrm>
          <a:prstGeom prst="rect">
            <a:avLst/>
          </a:prstGeom>
        </p:spPr>
        <p:txBody>
          <a:bodyPr wrap="square">
            <a:spAutoFit/>
          </a:bodyPr>
          <a:lstStyle/>
          <a:p>
            <a:r>
              <a:rPr lang="ru-RU" sz="1200" b="1" dirty="0">
                <a:solidFill>
                  <a:srgbClr val="C00000"/>
                </a:solidFill>
                <a:latin typeface="Times New Roman" pitchFamily="18" charset="0"/>
                <a:cs typeface="Times New Roman" pitchFamily="18" charset="0"/>
              </a:rPr>
              <a:t>Конкурс экскурсоводов январь 2018г. </a:t>
            </a:r>
          </a:p>
          <a:p>
            <a:r>
              <a:rPr lang="ru-RU" sz="1200" b="1" dirty="0">
                <a:solidFill>
                  <a:srgbClr val="C00000"/>
                </a:solidFill>
                <a:latin typeface="Times New Roman" pitchFamily="18" charset="0"/>
                <a:cs typeface="Times New Roman" pitchFamily="18" charset="0"/>
              </a:rPr>
              <a:t>2-ое место.</a:t>
            </a:r>
          </a:p>
        </p:txBody>
      </p:sp>
      <p:pic>
        <p:nvPicPr>
          <p:cNvPr id="17" name="Picture 6" descr="C:\Users\Home\Desktop\ФОТО\100IMAGE\PICT6524.JPG"/>
          <p:cNvPicPr>
            <a:picLocks noChangeAspect="1" noChangeArrowheads="1"/>
          </p:cNvPicPr>
          <p:nvPr/>
        </p:nvPicPr>
        <p:blipFill>
          <a:blip r:embed="rId11" cstate="print"/>
          <a:srcRect/>
          <a:stretch>
            <a:fillRect/>
          </a:stretch>
        </p:blipFill>
        <p:spPr bwMode="auto">
          <a:xfrm>
            <a:off x="4314180" y="892497"/>
            <a:ext cx="1697980" cy="1443803"/>
          </a:xfrm>
          <a:prstGeom prst="rect">
            <a:avLst/>
          </a:prstGeom>
          <a:noFill/>
        </p:spPr>
      </p:pic>
      <p:pic>
        <p:nvPicPr>
          <p:cNvPr id="18" name="Picture 5" descr="C:\Users\Home\Desktop\ФОТО\100IMAGE\PICT6520.JPG"/>
          <p:cNvPicPr>
            <a:picLocks noChangeAspect="1" noChangeArrowheads="1"/>
          </p:cNvPicPr>
          <p:nvPr/>
        </p:nvPicPr>
        <p:blipFill>
          <a:blip r:embed="rId12" cstate="print"/>
          <a:srcRect/>
          <a:stretch>
            <a:fillRect/>
          </a:stretch>
        </p:blipFill>
        <p:spPr bwMode="auto">
          <a:xfrm>
            <a:off x="6078317" y="892498"/>
            <a:ext cx="1403902" cy="1443802"/>
          </a:xfrm>
          <a:prstGeom prst="rect">
            <a:avLst/>
          </a:prstGeom>
          <a:noFill/>
        </p:spPr>
      </p:pic>
      <p:pic>
        <p:nvPicPr>
          <p:cNvPr id="19" name="Picture 2" descr="C:\Users\Home\Desktop\ФОТО\100IMAGE\PICT6248.JPG"/>
          <p:cNvPicPr>
            <a:picLocks noChangeAspect="1" noChangeArrowheads="1"/>
          </p:cNvPicPr>
          <p:nvPr/>
        </p:nvPicPr>
        <p:blipFill>
          <a:blip r:embed="rId13" cstate="print"/>
          <a:srcRect/>
          <a:stretch>
            <a:fillRect/>
          </a:stretch>
        </p:blipFill>
        <p:spPr bwMode="auto">
          <a:xfrm rot="5400000">
            <a:off x="5878897" y="2752351"/>
            <a:ext cx="1901547" cy="1426160"/>
          </a:xfrm>
          <a:prstGeom prst="rect">
            <a:avLst/>
          </a:prstGeom>
          <a:noFill/>
        </p:spPr>
      </p:pic>
      <p:pic>
        <p:nvPicPr>
          <p:cNvPr id="20" name="Picture 5" descr="C:\Users\Home\Desktop\ФОТО\100IMAGE\PICT6265.JPG"/>
          <p:cNvPicPr>
            <a:picLocks noChangeAspect="1" noChangeArrowheads="1"/>
          </p:cNvPicPr>
          <p:nvPr/>
        </p:nvPicPr>
        <p:blipFill>
          <a:blip r:embed="rId14" cstate="print"/>
          <a:srcRect/>
          <a:stretch>
            <a:fillRect/>
          </a:stretch>
        </p:blipFill>
        <p:spPr bwMode="auto">
          <a:xfrm>
            <a:off x="3811996" y="3306890"/>
            <a:ext cx="2266321" cy="1229761"/>
          </a:xfrm>
          <a:prstGeom prst="rect">
            <a:avLst/>
          </a:prstGeom>
          <a:noFill/>
        </p:spPr>
      </p:pic>
      <p:sp>
        <p:nvSpPr>
          <p:cNvPr id="16" name="Прямоугольник 15"/>
          <p:cNvSpPr/>
          <p:nvPr/>
        </p:nvSpPr>
        <p:spPr>
          <a:xfrm>
            <a:off x="179848" y="1614398"/>
            <a:ext cx="1943880" cy="1754326"/>
          </a:xfrm>
          <a:prstGeom prst="rect">
            <a:avLst/>
          </a:prstGeom>
        </p:spPr>
        <p:txBody>
          <a:bodyPr wrap="square">
            <a:spAutoFit/>
          </a:bodyPr>
          <a:lstStyle/>
          <a:p>
            <a:r>
              <a:rPr lang="ru-RU" sz="1200" b="1" dirty="0">
                <a:solidFill>
                  <a:srgbClr val="FF0000"/>
                </a:solidFill>
                <a:latin typeface="Times New Roman" pitchFamily="18" charset="0"/>
                <a:cs typeface="Times New Roman" pitchFamily="18" charset="0"/>
              </a:rPr>
              <a:t>Республиканская научно-практическая конференция учащихся  «Хроники Победы»,75-летию освобождения территории Советского Союза от немецко-фашистских захватчиков посвящается</a:t>
            </a:r>
            <a:endParaRPr lang="ru-RU" sz="1200" dirty="0">
              <a:solidFill>
                <a:srgbClr val="FF0000"/>
              </a:solidFill>
              <a:latin typeface="Times New Roman" pitchFamily="18" charset="0"/>
              <a:cs typeface="Times New Roman" pitchFamily="18" charset="0"/>
            </a:endParaRPr>
          </a:p>
        </p:txBody>
      </p:sp>
      <p:pic>
        <p:nvPicPr>
          <p:cNvPr id="8194" name="Picture 2" descr="F:\сертификат 001.jpg"/>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7388423" y="5208551"/>
            <a:ext cx="1214484" cy="157219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11" name="Прямоугольник 10"/>
          <p:cNvSpPr/>
          <p:nvPr/>
        </p:nvSpPr>
        <p:spPr>
          <a:xfrm rot="10800000" flipV="1">
            <a:off x="3923925" y="4455094"/>
            <a:ext cx="3055506" cy="1015663"/>
          </a:xfrm>
          <a:prstGeom prst="rect">
            <a:avLst/>
          </a:prstGeom>
        </p:spPr>
        <p:txBody>
          <a:bodyPr wrap="square">
            <a:spAutoFit/>
          </a:bodyPr>
          <a:lstStyle/>
          <a:p>
            <a:r>
              <a:rPr lang="ru-RU" sz="1200" b="1" dirty="0">
                <a:solidFill>
                  <a:srgbClr val="FF0000"/>
                </a:solidFill>
                <a:latin typeface="Times New Roman" pitchFamily="18" charset="0"/>
                <a:cs typeface="Times New Roman" pitchFamily="18" charset="0"/>
              </a:rPr>
              <a:t>Конкурс в рамках проекта «Герои Отечества» в номинации «Лучший музей , посвященный увековечиванию памяти защитников Отечества и совершенных ими подвигах» </a:t>
            </a:r>
            <a:endParaRPr lang="ru-RU" sz="1200" dirty="0">
              <a:solidFill>
                <a:srgbClr val="FF0000"/>
              </a:solidFill>
              <a:latin typeface="Times New Roman" pitchFamily="18" charset="0"/>
              <a:cs typeface="Times New Roman" pitchFamily="18" charset="0"/>
            </a:endParaRPr>
          </a:p>
        </p:txBody>
      </p:sp>
      <p:pic>
        <p:nvPicPr>
          <p:cNvPr id="23" name="Picture 10" descr="https://i.mycdn.me/image?id=864831162683&amp;t=3&amp;plc=WEB&amp;tkn=*6B5-JvipPlU_Eb3KBvPrJOLEY9k"/>
          <p:cNvPicPr>
            <a:picLocks noChangeAspect="1" noChangeArrowheads="1"/>
          </p:cNvPicPr>
          <p:nvPr/>
        </p:nvPicPr>
        <p:blipFill>
          <a:blip r:embed="rId16" cstate="print"/>
          <a:srcRect l="4399" t="5075" r="8002"/>
          <a:stretch>
            <a:fillRect/>
          </a:stretch>
        </p:blipFill>
        <p:spPr bwMode="auto">
          <a:xfrm rot="5400000">
            <a:off x="4383556" y="5268796"/>
            <a:ext cx="1126581" cy="165447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4" name="Picture 12" descr="https://i.mycdn.me/image?id=864831136827&amp;t=3&amp;plc=WEB&amp;tkn=*0FpU0D9GmwNU_-uYAWHTm-4bga0"/>
          <p:cNvPicPr>
            <a:picLocks noChangeAspect="1" noChangeArrowheads="1"/>
          </p:cNvPicPr>
          <p:nvPr/>
        </p:nvPicPr>
        <p:blipFill rotWithShape="1">
          <a:blip r:embed="rId17" cstate="print"/>
          <a:srcRect r="14216"/>
          <a:stretch/>
        </p:blipFill>
        <p:spPr bwMode="auto">
          <a:xfrm>
            <a:off x="6012160" y="5187465"/>
            <a:ext cx="1181896" cy="159328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5" name="Picture 2" descr="C:\Users\Home\Desktop\музей\Фотографии музея\IMG_8011.JPG"/>
          <p:cNvPicPr>
            <a:picLocks noChangeAspect="1" noChangeArrowheads="1"/>
          </p:cNvPicPr>
          <p:nvPr/>
        </p:nvPicPr>
        <p:blipFill>
          <a:blip r:embed="rId18" cstate="print"/>
          <a:srcRect/>
          <a:stretch>
            <a:fillRect/>
          </a:stretch>
        </p:blipFill>
        <p:spPr bwMode="auto">
          <a:xfrm>
            <a:off x="7199836" y="2837503"/>
            <a:ext cx="1591657" cy="2037215"/>
          </a:xfrm>
          <a:prstGeom prst="rect">
            <a:avLst/>
          </a:prstGeom>
          <a:noFill/>
        </p:spPr>
      </p:pic>
    </p:spTree>
    <p:extLst>
      <p:ext uri="{BB962C8B-B14F-4D97-AF65-F5344CB8AC3E}">
        <p14:creationId xmlns:p14="http://schemas.microsoft.com/office/powerpoint/2010/main" val="328526243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avatars.mds.yandex.net/get-pdb/1823871/0737501b-aeec-4218-8638-71b0c51c10c6/s1200?webp=fals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 y="66865"/>
            <a:ext cx="9143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https://e.mail.ru/cgi-bin/getattach?file=IMG_20181220_144021.jpg&amp;id=15492114530000000691;0;8&amp;mode=attachment&amp;x-email=nazhiyao%40mail.r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9219" name="Picture 3" descr="C:\Users\Краеведческий  отдел\Downloads\IMG_20181220_144021 (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7975" y="414992"/>
            <a:ext cx="1512168" cy="201622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7" descr="C:\Users\Home\Desktop\ФОТО\100IMAGE\PICT6335.JPG"/>
          <p:cNvPicPr>
            <a:picLocks noChangeAspect="1" noChangeArrowheads="1"/>
          </p:cNvPicPr>
          <p:nvPr/>
        </p:nvPicPr>
        <p:blipFill>
          <a:blip r:embed="rId4" cstate="print"/>
          <a:srcRect/>
          <a:stretch>
            <a:fillRect/>
          </a:stretch>
        </p:blipFill>
        <p:spPr bwMode="auto">
          <a:xfrm>
            <a:off x="3835792" y="605248"/>
            <a:ext cx="2089671" cy="1823256"/>
          </a:xfrm>
          <a:prstGeom prst="rect">
            <a:avLst/>
          </a:prstGeom>
          <a:noFill/>
        </p:spPr>
      </p:pic>
      <p:pic>
        <p:nvPicPr>
          <p:cNvPr id="6" name="Picture 6" descr="C:\Users\Home\Desktop\ФОТО\100IMAGE\PICT6328.JPG"/>
          <p:cNvPicPr>
            <a:picLocks noChangeAspect="1" noChangeArrowheads="1"/>
          </p:cNvPicPr>
          <p:nvPr/>
        </p:nvPicPr>
        <p:blipFill>
          <a:blip r:embed="rId5" cstate="print"/>
          <a:srcRect/>
          <a:stretch>
            <a:fillRect/>
          </a:stretch>
        </p:blipFill>
        <p:spPr bwMode="auto">
          <a:xfrm>
            <a:off x="4447755" y="2756831"/>
            <a:ext cx="1829877" cy="2119025"/>
          </a:xfrm>
          <a:prstGeom prst="rect">
            <a:avLst/>
          </a:prstGeom>
          <a:noFill/>
        </p:spPr>
      </p:pic>
      <p:sp>
        <p:nvSpPr>
          <p:cNvPr id="3" name="Прямоугольник 2"/>
          <p:cNvSpPr/>
          <p:nvPr/>
        </p:nvSpPr>
        <p:spPr>
          <a:xfrm>
            <a:off x="307976" y="2442488"/>
            <a:ext cx="3219186" cy="830997"/>
          </a:xfrm>
          <a:prstGeom prst="rect">
            <a:avLst/>
          </a:prstGeom>
        </p:spPr>
        <p:txBody>
          <a:bodyPr wrap="square">
            <a:spAutoFit/>
          </a:bodyPr>
          <a:lstStyle/>
          <a:p>
            <a:r>
              <a:rPr lang="ru-RU" sz="1200" b="1" dirty="0">
                <a:solidFill>
                  <a:srgbClr val="C00000"/>
                </a:solidFill>
                <a:latin typeface="Times New Roman" pitchFamily="18" charset="0"/>
                <a:cs typeface="Times New Roman" pitchFamily="18" charset="0"/>
              </a:rPr>
              <a:t>20.12.18.Стажировка для студентов КПФУ Институт психологии и образования ,факультет иностранных языков и дополнительного образования</a:t>
            </a:r>
          </a:p>
        </p:txBody>
      </p:sp>
      <p:pic>
        <p:nvPicPr>
          <p:cNvPr id="8" name="Picture 2" descr="C:\Users\Краеведческий  отдел\Downloads\IMG-20181220-WA0003.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938379" y="397092"/>
            <a:ext cx="1712192" cy="2031411"/>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rot="10800000" flipV="1">
            <a:off x="1623534" y="6058052"/>
            <a:ext cx="1535040" cy="646331"/>
          </a:xfrm>
          <a:prstGeom prst="rect">
            <a:avLst/>
          </a:prstGeom>
        </p:spPr>
        <p:txBody>
          <a:bodyPr wrap="square">
            <a:spAutoFit/>
          </a:bodyPr>
          <a:lstStyle/>
          <a:p>
            <a:r>
              <a:rPr lang="ru-RU" sz="1200" b="1" dirty="0">
                <a:solidFill>
                  <a:srgbClr val="C00000"/>
                </a:solidFill>
                <a:latin typeface="Times New Roman" pitchFamily="18" charset="0"/>
                <a:cs typeface="Times New Roman" pitchFamily="18" charset="0"/>
              </a:rPr>
              <a:t>Игра «Мы создаем школьный музей» Школа №71</a:t>
            </a:r>
          </a:p>
        </p:txBody>
      </p:sp>
      <p:pic>
        <p:nvPicPr>
          <p:cNvPr id="10" name="Picture 4" descr="C:\Users\Краеведческий  отдел\Downloads\IMG_20181218_141408_BURST2.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67823" y="4830389"/>
            <a:ext cx="1455711" cy="194094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C:\Users\Краеведческий  отдел\Downloads\IMG_20181218_141416_BURST3.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695896" y="4236107"/>
            <a:ext cx="1291928" cy="172257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3" descr="C:\Users\Краеведческий  отдел\Downloads\IMG_20181218_141429_BURST2.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23230" y="3273486"/>
            <a:ext cx="1325363" cy="146272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p:cNvPicPr>
            <a:picLocks noGrp="1" noChangeAspect="1" noChangeArrowheads="1"/>
          </p:cNvPicPr>
          <p:nvPr/>
        </p:nvPicPr>
        <p:blipFill>
          <a:blip r:embed="rId10" cstate="print"/>
          <a:srcRect/>
          <a:stretch>
            <a:fillRect/>
          </a:stretch>
        </p:blipFill>
        <p:spPr bwMode="auto">
          <a:xfrm>
            <a:off x="6277632" y="426264"/>
            <a:ext cx="2181225" cy="2181225"/>
          </a:xfrm>
          <a:prstGeom prst="rect">
            <a:avLst/>
          </a:prstGeom>
          <a:noFill/>
          <a:ln w="9525">
            <a:noFill/>
            <a:miter lim="800000"/>
            <a:headEnd/>
            <a:tailEnd/>
          </a:ln>
          <a:effectLst/>
        </p:spPr>
      </p:pic>
      <p:pic>
        <p:nvPicPr>
          <p:cNvPr id="14" name="Picture 5" descr="C:\Users\Home\Desktop\ФОТО\100IMAGE\PICT6331.JPG"/>
          <p:cNvPicPr>
            <a:picLocks noChangeAspect="1" noChangeArrowheads="1"/>
          </p:cNvPicPr>
          <p:nvPr/>
        </p:nvPicPr>
        <p:blipFill>
          <a:blip r:embed="rId11" cstate="print"/>
          <a:srcRect/>
          <a:stretch>
            <a:fillRect/>
          </a:stretch>
        </p:blipFill>
        <p:spPr bwMode="auto">
          <a:xfrm>
            <a:off x="6418240" y="2688218"/>
            <a:ext cx="2207174" cy="1635494"/>
          </a:xfrm>
          <a:prstGeom prst="rect">
            <a:avLst/>
          </a:prstGeom>
          <a:noFill/>
        </p:spPr>
      </p:pic>
      <p:sp>
        <p:nvSpPr>
          <p:cNvPr id="7" name="Прямоугольник 6"/>
          <p:cNvSpPr/>
          <p:nvPr/>
        </p:nvSpPr>
        <p:spPr>
          <a:xfrm rot="10800000" flipV="1">
            <a:off x="6277631" y="4366874"/>
            <a:ext cx="2686848" cy="738665"/>
          </a:xfrm>
          <a:prstGeom prst="rect">
            <a:avLst/>
          </a:prstGeom>
        </p:spPr>
        <p:txBody>
          <a:bodyPr wrap="square">
            <a:spAutoFit/>
          </a:bodyPr>
          <a:lstStyle/>
          <a:p>
            <a:r>
              <a:rPr lang="ru-RU" sz="1400" dirty="0" smtClean="0">
                <a:solidFill>
                  <a:srgbClr val="C00000"/>
                </a:solidFill>
                <a:latin typeface="Times New Roman" pitchFamily="18" charset="0"/>
                <a:cs typeface="Times New Roman" pitchFamily="18" charset="0"/>
              </a:rPr>
              <a:t>Экскурсии для участников семинаров, конференций, учащихся школ города. </a:t>
            </a:r>
            <a:endParaRPr lang="ru-RU" sz="1400" dirty="0">
              <a:solidFill>
                <a:srgbClr val="C00000"/>
              </a:solidFill>
            </a:endParaRPr>
          </a:p>
        </p:txBody>
      </p:sp>
      <p:pic>
        <p:nvPicPr>
          <p:cNvPr id="16" name="Picture 8"/>
          <p:cNvPicPr>
            <a:picLocks noChangeAspect="1" noChangeArrowheads="1"/>
          </p:cNvPicPr>
          <p:nvPr/>
        </p:nvPicPr>
        <p:blipFill>
          <a:blip r:embed="rId12" cstate="print"/>
          <a:srcRect/>
          <a:stretch>
            <a:fillRect/>
          </a:stretch>
        </p:blipFill>
        <p:spPr bwMode="auto">
          <a:xfrm>
            <a:off x="2985119" y="2822344"/>
            <a:ext cx="1298850" cy="1944216"/>
          </a:xfrm>
          <a:prstGeom prst="rect">
            <a:avLst/>
          </a:prstGeom>
          <a:noFill/>
          <a:ln w="9525">
            <a:noFill/>
            <a:miter lim="800000"/>
            <a:headEnd/>
            <a:tailEnd/>
          </a:ln>
          <a:effectLst/>
        </p:spPr>
      </p:pic>
      <p:pic>
        <p:nvPicPr>
          <p:cNvPr id="17" name="Picture 2" descr="https://i.mycdn.me/image?id=863986442299&amp;t=52&amp;plc=WEB&amp;tkn=*Q2msoFXBSAU2b2RvGhMIV73ZLkw"/>
          <p:cNvPicPr>
            <a:picLocks noChangeAspect="1" noChangeArrowheads="1"/>
          </p:cNvPicPr>
          <p:nvPr/>
        </p:nvPicPr>
        <p:blipFill>
          <a:blip r:embed="rId13" cstate="print"/>
          <a:srcRect l="2857" t="2326" r="8571"/>
          <a:stretch>
            <a:fillRect/>
          </a:stretch>
        </p:blipFill>
        <p:spPr bwMode="auto">
          <a:xfrm>
            <a:off x="3124659" y="5105540"/>
            <a:ext cx="1422265" cy="170823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8" name="Picture 3" descr="C:\Users\Краеведческий  отдел\Downloads\IMG_20191009_133905.jpg"/>
          <p:cNvPicPr>
            <a:picLocks noChangeAspect="1" noChangeArrowheads="1"/>
          </p:cNvPicPr>
          <p:nvPr/>
        </p:nvPicPr>
        <p:blipFill rotWithShape="1">
          <a:blip r:embed="rId14" cstate="print">
            <a:extLst>
              <a:ext uri="{28A0092B-C50C-407E-A947-70E740481C1C}">
                <a14:useLocalDpi xmlns:a14="http://schemas.microsoft.com/office/drawing/2010/main" val="0"/>
              </a:ext>
            </a:extLst>
          </a:blip>
          <a:srcRect l="3334" t="2778" r="9630" b="2500"/>
          <a:stretch/>
        </p:blipFill>
        <p:spPr bwMode="auto">
          <a:xfrm>
            <a:off x="4149457" y="5080740"/>
            <a:ext cx="1194317" cy="173303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19" name="Picture 2" descr="C:\Users\Краеведческий  отдел\Downloads\IMG_20191009_144833.jpg"/>
          <p:cNvPicPr>
            <a:picLocks noChangeAspect="1" noChangeArrowheads="1"/>
          </p:cNvPicPr>
          <p:nvPr/>
        </p:nvPicPr>
        <p:blipFill rotWithShape="1">
          <a:blip r:embed="rId15" cstate="print">
            <a:extLst>
              <a:ext uri="{28A0092B-C50C-407E-A947-70E740481C1C}">
                <a14:useLocalDpi xmlns:a14="http://schemas.microsoft.com/office/drawing/2010/main" val="0"/>
              </a:ext>
            </a:extLst>
          </a:blip>
          <a:srcRect l="15037" t="6568" r="31573" b="4730"/>
          <a:stretch/>
        </p:blipFill>
        <p:spPr bwMode="auto">
          <a:xfrm>
            <a:off x="5148063" y="5063105"/>
            <a:ext cx="1129567" cy="170823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20" name="Picture 2" descr="C:\Users\Home\Documents\DCIM\100IMAGE\PICT6355.JPG"/>
          <p:cNvPicPr>
            <a:picLocks noChangeAspect="1" noChangeArrowheads="1"/>
          </p:cNvPicPr>
          <p:nvPr/>
        </p:nvPicPr>
        <p:blipFill>
          <a:blip r:embed="rId16" cstate="print"/>
          <a:srcRect/>
          <a:stretch>
            <a:fillRect/>
          </a:stretch>
        </p:blipFill>
        <p:spPr bwMode="auto">
          <a:xfrm>
            <a:off x="6578374" y="5037974"/>
            <a:ext cx="1464563" cy="1800323"/>
          </a:xfrm>
          <a:prstGeom prst="rect">
            <a:avLst/>
          </a:prstGeom>
          <a:noFill/>
        </p:spPr>
      </p:pic>
    </p:spTree>
    <p:extLst>
      <p:ext uri="{BB962C8B-B14F-4D97-AF65-F5344CB8AC3E}">
        <p14:creationId xmlns:p14="http://schemas.microsoft.com/office/powerpoint/2010/main" val="328526243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avatars.mds.yandex.net/get-pdb/1823871/0737501b-aeec-4218-8638-71b0c51c10c6/s1200?webp=fals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 y="59754"/>
            <a:ext cx="9143999" cy="6858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2" name="Прямоугольник 1"/>
          <p:cNvSpPr/>
          <p:nvPr/>
        </p:nvSpPr>
        <p:spPr>
          <a:xfrm>
            <a:off x="1763688" y="476672"/>
            <a:ext cx="5112568" cy="338554"/>
          </a:xfrm>
          <a:prstGeom prst="rect">
            <a:avLst/>
          </a:prstGeom>
        </p:spPr>
        <p:txBody>
          <a:bodyPr wrap="square">
            <a:spAutoFit/>
          </a:bodyPr>
          <a:lstStyle/>
          <a:p>
            <a:r>
              <a:rPr lang="ru-RU" sz="1600" b="1" dirty="0" smtClean="0">
                <a:solidFill>
                  <a:srgbClr val="C00000"/>
                </a:solidFill>
                <a:latin typeface="Times New Roman" pitchFamily="18" charset="0"/>
                <a:cs typeface="Times New Roman" pitchFamily="18" charset="0"/>
              </a:rPr>
              <a:t>        </a:t>
            </a:r>
            <a:r>
              <a:rPr lang="en-US" sz="1600" b="1" dirty="0" smtClean="0">
                <a:solidFill>
                  <a:srgbClr val="C00000"/>
                </a:solidFill>
                <a:latin typeface="Times New Roman" pitchFamily="18" charset="0"/>
                <a:cs typeface="Times New Roman" pitchFamily="18" charset="0"/>
              </a:rPr>
              <a:t>VII</a:t>
            </a:r>
            <a:r>
              <a:rPr lang="ru-RU" sz="1600" b="1" dirty="0" smtClean="0">
                <a:solidFill>
                  <a:srgbClr val="C00000"/>
                </a:solidFill>
                <a:latin typeface="Times New Roman" pitchFamily="18" charset="0"/>
                <a:cs typeface="Times New Roman" pitchFamily="18" charset="0"/>
              </a:rPr>
              <a:t>. Пути пополнения фондов </a:t>
            </a:r>
            <a:endParaRPr lang="ru-RU" sz="1600" dirty="0"/>
          </a:p>
        </p:txBody>
      </p:sp>
      <p:sp>
        <p:nvSpPr>
          <p:cNvPr id="4" name="Прямоугольник 3"/>
          <p:cNvSpPr/>
          <p:nvPr/>
        </p:nvSpPr>
        <p:spPr>
          <a:xfrm>
            <a:off x="1331640" y="815226"/>
            <a:ext cx="6120680" cy="584775"/>
          </a:xfrm>
          <a:prstGeom prst="rect">
            <a:avLst/>
          </a:prstGeom>
        </p:spPr>
        <p:txBody>
          <a:bodyPr wrap="square">
            <a:spAutoFit/>
          </a:bodyPr>
          <a:lstStyle/>
          <a:p>
            <a:r>
              <a:rPr lang="ru-RU" sz="1400" b="1" dirty="0" smtClean="0">
                <a:solidFill>
                  <a:srgbClr val="C00000"/>
                </a:solidFill>
                <a:latin typeface="Times New Roman" pitchFamily="18" charset="0"/>
                <a:cs typeface="Times New Roman" pitchFamily="18" charset="0"/>
              </a:rPr>
              <a:t>Дарение: Национальный Музей РТ, частные дарения.</a:t>
            </a:r>
          </a:p>
          <a:p>
            <a:r>
              <a:rPr lang="ru-RU" b="1" dirty="0" smtClean="0">
                <a:solidFill>
                  <a:srgbClr val="C00000"/>
                </a:solidFill>
                <a:latin typeface="Times New Roman" pitchFamily="18" charset="0"/>
                <a:cs typeface="Times New Roman" pitchFamily="18" charset="0"/>
              </a:rPr>
              <a:t>  </a:t>
            </a:r>
            <a:endParaRPr lang="ru-RU" dirty="0"/>
          </a:p>
        </p:txBody>
      </p:sp>
      <p:pic>
        <p:nvPicPr>
          <p:cNvPr id="3" name="Picture 2" descr="C:\Users\Home\Documents\музей\Музей 1б\SAM_6548.JPG"/>
          <p:cNvPicPr>
            <a:picLocks noChangeAspect="1" noChangeArrowheads="1"/>
          </p:cNvPicPr>
          <p:nvPr/>
        </p:nvPicPr>
        <p:blipFill>
          <a:blip r:embed="rId3" cstate="print"/>
          <a:srcRect/>
          <a:stretch>
            <a:fillRect/>
          </a:stretch>
        </p:blipFill>
        <p:spPr bwMode="auto">
          <a:xfrm>
            <a:off x="1678659" y="1465319"/>
            <a:ext cx="1800200" cy="1898830"/>
          </a:xfrm>
          <a:prstGeom prst="rect">
            <a:avLst/>
          </a:prstGeom>
          <a:noFill/>
        </p:spPr>
      </p:pic>
      <p:pic>
        <p:nvPicPr>
          <p:cNvPr id="5122" name="Picture 2" descr="C:\Users\Краеведческий  отдел\Downloads\IMG_20191001_144333.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5747" y="1306487"/>
            <a:ext cx="1538275" cy="199822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C:\Users\Краеведческий  отдел\Downloads\IMG_20191001_174813 (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6200000">
            <a:off x="106920" y="4155370"/>
            <a:ext cx="2355926" cy="228067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8" name="Picture 3" descr="C:\Users\Краеведческий  отдел\Downloads\IMG_20191001_160114.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16200000">
            <a:off x="2508977" y="3600633"/>
            <a:ext cx="2501715" cy="229464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9" name="Picture 5" descr="C:\Users\Краеведческий  отдел\Pictures\IMG_20190130_082527_BURST2.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815539" y="398196"/>
            <a:ext cx="2004932" cy="171125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C:\Users\Краеведческий  отдел\Downloads\IMG_20191001_160143.jpg"/>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6840" t="21808" r="16127" b="5528"/>
          <a:stretch/>
        </p:blipFill>
        <p:spPr bwMode="auto">
          <a:xfrm rot="5400000">
            <a:off x="3180805" y="4115997"/>
            <a:ext cx="2422349" cy="1445906"/>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6455498" y="2564905"/>
            <a:ext cx="2508989" cy="523220"/>
          </a:xfrm>
          <a:prstGeom prst="rect">
            <a:avLst/>
          </a:prstGeom>
        </p:spPr>
        <p:txBody>
          <a:bodyPr wrap="square">
            <a:spAutoFit/>
          </a:bodyPr>
          <a:lstStyle/>
          <a:p>
            <a:r>
              <a:rPr lang="ru-RU" sz="1400" b="1" dirty="0">
                <a:solidFill>
                  <a:srgbClr val="C00000"/>
                </a:solidFill>
                <a:latin typeface="Times New Roman" pitchFamily="18" charset="0"/>
                <a:cs typeface="Times New Roman" pitchFamily="18" charset="0"/>
              </a:rPr>
              <a:t>Учащиеся 8б </a:t>
            </a:r>
            <a:r>
              <a:rPr lang="ru-RU" sz="1400" b="1" dirty="0" smtClean="0">
                <a:solidFill>
                  <a:srgbClr val="C00000"/>
                </a:solidFill>
                <a:latin typeface="Times New Roman" pitchFamily="18" charset="0"/>
                <a:cs typeface="Times New Roman" pitchFamily="18" charset="0"/>
              </a:rPr>
              <a:t>класса. Земля </a:t>
            </a:r>
            <a:r>
              <a:rPr lang="ru-RU" sz="1400" b="1" dirty="0">
                <a:solidFill>
                  <a:srgbClr val="C00000"/>
                </a:solidFill>
                <a:latin typeface="Times New Roman" pitchFamily="18" charset="0"/>
                <a:cs typeface="Times New Roman" pitchFamily="18" charset="0"/>
              </a:rPr>
              <a:t>с Мамаева кургана.2017г.</a:t>
            </a:r>
            <a:endParaRPr lang="ru-RU" sz="1400" dirty="0"/>
          </a:p>
        </p:txBody>
      </p:sp>
      <p:pic>
        <p:nvPicPr>
          <p:cNvPr id="4098" name="Picture 2" descr="C:\Users\Краеведческий  отдел\Downloads\IMG_20191009_134510.jpg"/>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8518" t="16151" r="14445" b="11667"/>
          <a:stretch/>
        </p:blipFill>
        <p:spPr bwMode="auto">
          <a:xfrm>
            <a:off x="6626871" y="3304709"/>
            <a:ext cx="1158258" cy="199099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4099" name="Picture 3" descr="C:\Users\Краеведческий  отдел\Downloads\IMG_20191009_134541.jpg"/>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10077" t="15244" r="14366" b="27616"/>
          <a:stretch/>
        </p:blipFill>
        <p:spPr bwMode="auto">
          <a:xfrm>
            <a:off x="5067087" y="3171432"/>
            <a:ext cx="1428299" cy="154565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4100" name="Picture 4" descr="C:\Users\Краеведческий  отдел\Downloads\IMG_20191009_134501.jpg"/>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l="20027" t="16151" r="18314" b="13794"/>
          <a:stretch/>
        </p:blipFill>
        <p:spPr bwMode="auto">
          <a:xfrm>
            <a:off x="7709992" y="3304709"/>
            <a:ext cx="1179358" cy="199099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Users\Краеведческий  отдел\Downloads\IMG_20191010_110728.jpg"/>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l="8606" t="5744" r="7058" b="8578"/>
          <a:stretch/>
        </p:blipFill>
        <p:spPr bwMode="auto">
          <a:xfrm>
            <a:off x="3549065" y="1340503"/>
            <a:ext cx="1541813" cy="208849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1027" name="Picture 3" descr="C:\Users\Краеведческий  отдел\Downloads\IMG_20191010_110715.jpg"/>
          <p:cNvPicPr>
            <a:picLocks noChangeAspect="1" noChangeArrowheads="1"/>
          </p:cNvPicPr>
          <p:nvPr/>
        </p:nvPicPr>
        <p:blipFill rotWithShape="1">
          <a:blip r:embed="rId13" cstate="print">
            <a:extLst>
              <a:ext uri="{28A0092B-C50C-407E-A947-70E740481C1C}">
                <a14:useLocalDpi xmlns:a14="http://schemas.microsoft.com/office/drawing/2010/main" val="0"/>
              </a:ext>
            </a:extLst>
          </a:blip>
          <a:srcRect l="11247" t="9419" r="17407" b="18303"/>
          <a:stretch/>
        </p:blipFill>
        <p:spPr bwMode="auto">
          <a:xfrm>
            <a:off x="5015762" y="1327831"/>
            <a:ext cx="1448248" cy="195625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1028" name="Picture 4" descr="C:\Users\Краеведческий  отдел\Downloads\IMG_20191010_110646.jpg"/>
          <p:cNvPicPr>
            <a:picLocks noChangeAspect="1" noChangeArrowheads="1"/>
          </p:cNvPicPr>
          <p:nvPr/>
        </p:nvPicPr>
        <p:blipFill rotWithShape="1">
          <a:blip r:embed="rId14" cstate="print">
            <a:extLst>
              <a:ext uri="{28A0092B-C50C-407E-A947-70E740481C1C}">
                <a14:useLocalDpi xmlns:a14="http://schemas.microsoft.com/office/drawing/2010/main" val="0"/>
              </a:ext>
            </a:extLst>
          </a:blip>
          <a:srcRect l="18889" t="21366" r="13381" b="39317"/>
          <a:stretch/>
        </p:blipFill>
        <p:spPr bwMode="auto">
          <a:xfrm>
            <a:off x="4923722" y="4719433"/>
            <a:ext cx="2651473" cy="20522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924285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avatars.mds.yandex.net/get-pdb/1823871/0737501b-aeec-4218-8638-71b0c51c10c6/s1200?webp=fals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4750" y="126776"/>
            <a:ext cx="9299508" cy="697463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C:\Users\Краеведческий  отдел\Pictures\SAM_0979.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43048" y="476672"/>
            <a:ext cx="1547688" cy="266429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2" name="Прямоугольник 1"/>
          <p:cNvSpPr/>
          <p:nvPr/>
        </p:nvSpPr>
        <p:spPr>
          <a:xfrm>
            <a:off x="179512" y="1123003"/>
            <a:ext cx="7128792" cy="3539430"/>
          </a:xfrm>
          <a:prstGeom prst="rect">
            <a:avLst/>
          </a:prstGeom>
        </p:spPr>
        <p:txBody>
          <a:bodyPr wrap="square">
            <a:spAutoFit/>
          </a:bodyPr>
          <a:lstStyle/>
          <a:p>
            <a:pPr algn="just"/>
            <a:r>
              <a:rPr lang="ru-RU" sz="1400" b="1" dirty="0">
                <a:solidFill>
                  <a:srgbClr val="FF0000"/>
                </a:solidFill>
                <a:latin typeface="Times New Roman" pitchFamily="18" charset="0"/>
                <a:cs typeface="Times New Roman" pitchFamily="18" charset="0"/>
              </a:rPr>
              <a:t>Четверг, 28 февраля 2019, 13:11 +03:00 от </a:t>
            </a:r>
            <a:r>
              <a:rPr lang="ru-RU" sz="1400" b="1" dirty="0" err="1">
                <a:solidFill>
                  <a:srgbClr val="FF0000"/>
                </a:solidFill>
                <a:latin typeface="Times New Roman" pitchFamily="18" charset="0"/>
                <a:cs typeface="Times New Roman" pitchFamily="18" charset="0"/>
              </a:rPr>
              <a:t>Нажия</a:t>
            </a:r>
            <a:r>
              <a:rPr lang="ru-RU" sz="1400" b="1" dirty="0">
                <a:solidFill>
                  <a:srgbClr val="FF0000"/>
                </a:solidFill>
                <a:latin typeface="Times New Roman" pitchFamily="18" charset="0"/>
                <a:cs typeface="Times New Roman" pitchFamily="18" charset="0"/>
              </a:rPr>
              <a:t> </a:t>
            </a:r>
            <a:r>
              <a:rPr lang="ru-RU" sz="1400" b="1" dirty="0" err="1">
                <a:solidFill>
                  <a:srgbClr val="FF0000"/>
                </a:solidFill>
                <a:latin typeface="Times New Roman" pitchFamily="18" charset="0"/>
                <a:cs typeface="Times New Roman" pitchFamily="18" charset="0"/>
              </a:rPr>
              <a:t>Овчинникова</a:t>
            </a:r>
            <a:r>
              <a:rPr lang="ru-RU" sz="1400" b="1" dirty="0">
                <a:solidFill>
                  <a:srgbClr val="FF0000"/>
                </a:solidFill>
                <a:latin typeface="Times New Roman" pitchFamily="18" charset="0"/>
                <a:cs typeface="Times New Roman" pitchFamily="18" charset="0"/>
              </a:rPr>
              <a:t> &lt;</a:t>
            </a:r>
            <a:r>
              <a:rPr lang="ru-RU" sz="1400" b="1" u="sng" dirty="0">
                <a:solidFill>
                  <a:srgbClr val="FF0000"/>
                </a:solidFill>
                <a:latin typeface="Times New Roman" pitchFamily="18" charset="0"/>
                <a:cs typeface="Times New Roman" pitchFamily="18" charset="0"/>
                <a:hlinkClick r:id="rId4"/>
              </a:rPr>
              <a:t>nazhiyao@mail.ru</a:t>
            </a:r>
            <a:r>
              <a:rPr lang="ru-RU" sz="1400" b="1" dirty="0" smtClean="0">
                <a:solidFill>
                  <a:srgbClr val="FF0000"/>
                </a:solidFill>
                <a:latin typeface="Times New Roman" pitchFamily="18" charset="0"/>
                <a:cs typeface="Times New Roman" pitchFamily="18" charset="0"/>
              </a:rPr>
              <a:t>&gt;:</a:t>
            </a:r>
            <a:endParaRPr lang="ru-RU" sz="1400" b="1" dirty="0">
              <a:solidFill>
                <a:srgbClr val="FF0000"/>
              </a:solidFill>
              <a:latin typeface="Times New Roman" pitchFamily="18" charset="0"/>
              <a:cs typeface="Times New Roman" pitchFamily="18" charset="0"/>
            </a:endParaRPr>
          </a:p>
          <a:p>
            <a:pPr algn="just"/>
            <a:r>
              <a:rPr lang="ru-RU" sz="1400" b="1" dirty="0">
                <a:solidFill>
                  <a:srgbClr val="FF0000"/>
                </a:solidFill>
                <a:latin typeface="Times New Roman" pitchFamily="18" charset="0"/>
                <a:cs typeface="Times New Roman" pitchFamily="18" charset="0"/>
              </a:rPr>
              <a:t>Добрый вечер. По крупицам собираю информацию про моего деда Кондратовича Иосифа Викторовича. По номеру полевой почты 62996 С. мне удалось узнать, что служил он в 3 отдельном строительном батальоне 350 стрелкового полка 96 стрелковой дивизии 48 армии. Прадед пропал без вести в октябре 1944 года. Его воинское формирование в этот период находилось примерно на территории современной Калининградской области. Я ищу любую информацию о боевых операциях его полка в этой местности когда он мог погибнуть. Он ушел на фронт в июле 1944 года. Семья не получила ни одного письма от него, а лишь в 1945 году извещение о том, что он пропал без вести. Два года назад в музее случайно обнаружили письмо от него, которое не дошло до адресата (моего прадеда) и было передано в 1984 году музею следопытами сельской школы. Письмо датировано 28 августа 1944 года. Никаких данных о его местонахождении, кроме номера полевой почты, нет. Буду очень благодарна любой информации. </a:t>
            </a:r>
          </a:p>
          <a:p>
            <a:r>
              <a:rPr lang="ru-RU" sz="1400" b="1" dirty="0">
                <a:solidFill>
                  <a:srgbClr val="FF0000"/>
                </a:solidFill>
                <a:latin typeface="Times New Roman" pitchFamily="18" charset="0"/>
                <a:cs typeface="Times New Roman" pitchFamily="18" charset="0"/>
              </a:rPr>
              <a:t/>
            </a:r>
            <a:br>
              <a:rPr lang="ru-RU" sz="1400" b="1" dirty="0">
                <a:solidFill>
                  <a:srgbClr val="FF0000"/>
                </a:solidFill>
                <a:latin typeface="Times New Roman" pitchFamily="18" charset="0"/>
                <a:cs typeface="Times New Roman" pitchFamily="18" charset="0"/>
              </a:rPr>
            </a:br>
            <a:endParaRPr lang="ru-RU" sz="1400" b="1" dirty="0">
              <a:solidFill>
                <a:srgbClr val="FF0000"/>
              </a:solidFill>
              <a:latin typeface="Times New Roman" pitchFamily="18" charset="0"/>
              <a:cs typeface="Times New Roman" pitchFamily="18" charset="0"/>
            </a:endParaRPr>
          </a:p>
        </p:txBody>
      </p:sp>
      <p:sp>
        <p:nvSpPr>
          <p:cNvPr id="3" name="Прямоугольник 2"/>
          <p:cNvSpPr/>
          <p:nvPr/>
        </p:nvSpPr>
        <p:spPr>
          <a:xfrm>
            <a:off x="1763689" y="476672"/>
            <a:ext cx="4292468" cy="646331"/>
          </a:xfrm>
          <a:prstGeom prst="rect">
            <a:avLst/>
          </a:prstGeom>
        </p:spPr>
        <p:txBody>
          <a:bodyPr wrap="square">
            <a:spAutoFit/>
          </a:bodyPr>
          <a:lstStyle/>
          <a:p>
            <a:r>
              <a:rPr lang="ru-RU" b="1" dirty="0">
                <a:solidFill>
                  <a:srgbClr val="C00000"/>
                </a:solidFill>
                <a:latin typeface="Times New Roman" pitchFamily="18" charset="0"/>
                <a:cs typeface="Times New Roman" pitchFamily="18" charset="0"/>
              </a:rPr>
              <a:t> Пути пополнения </a:t>
            </a:r>
            <a:r>
              <a:rPr lang="ru-RU" b="1" dirty="0" smtClean="0">
                <a:solidFill>
                  <a:srgbClr val="C00000"/>
                </a:solidFill>
                <a:latin typeface="Times New Roman" pitchFamily="18" charset="0"/>
                <a:cs typeface="Times New Roman" pitchFamily="18" charset="0"/>
              </a:rPr>
              <a:t>фондов.</a:t>
            </a:r>
          </a:p>
          <a:p>
            <a:r>
              <a:rPr lang="ru-RU" b="1" dirty="0" smtClean="0">
                <a:solidFill>
                  <a:srgbClr val="C00000"/>
                </a:solidFill>
                <a:latin typeface="Times New Roman" pitchFamily="18" charset="0"/>
                <a:cs typeface="Times New Roman" pitchFamily="18" charset="0"/>
              </a:rPr>
              <a:t> Поиск.</a:t>
            </a:r>
            <a:endParaRPr lang="ru-RU" dirty="0"/>
          </a:p>
        </p:txBody>
      </p:sp>
      <p:pic>
        <p:nvPicPr>
          <p:cNvPr id="6" name="Рисунок 5" descr="http://xn--80aagx3bjb0a0d.xn--p1ai/sites/default/files/pismavl_doc/2017/1/images/bulatov_f.30op.3d.611al.1.jp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55221" y="4259625"/>
            <a:ext cx="1944216" cy="270751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Прямоугольник 3"/>
          <p:cNvSpPr/>
          <p:nvPr/>
        </p:nvSpPr>
        <p:spPr>
          <a:xfrm rot="10800000" flipV="1">
            <a:off x="395536" y="6184420"/>
            <a:ext cx="2376264" cy="461665"/>
          </a:xfrm>
          <a:prstGeom prst="rect">
            <a:avLst/>
          </a:prstGeom>
        </p:spPr>
        <p:txBody>
          <a:bodyPr wrap="square">
            <a:spAutoFit/>
          </a:bodyPr>
          <a:lstStyle/>
          <a:p>
            <a:r>
              <a:rPr lang="ru-RU" sz="1200" b="1" dirty="0">
                <a:solidFill>
                  <a:srgbClr val="FF0000"/>
                </a:solidFill>
              </a:rPr>
              <a:t>Письмо Ф. Г. Булатова родным. 11 сентября 1943 года.</a:t>
            </a:r>
          </a:p>
        </p:txBody>
      </p:sp>
      <p:pic>
        <p:nvPicPr>
          <p:cNvPr id="9" name="Рисунок 8" descr="http://xn--80aagx3bjb0a0d.xn--p1ai/sites/default/files/styles/400_heght/public/pismavl_doc/2017/1/images/bulatov_f.30op.3d.611al.7ob.jpg?itok=F2YrR_wp">
            <a:hlinkClick r:id="rId6" tooltip="&quot;Письмо Ф. Г. Булатова родным. 9 мая 1945 года.&quot;"/>
          </p:cNvPr>
          <p:cNvPicPr/>
          <p:nvPr/>
        </p:nvPicPr>
        <p:blipFill>
          <a:blip r:embed="rId7">
            <a:extLst>
              <a:ext uri="{28A0092B-C50C-407E-A947-70E740481C1C}">
                <a14:useLocalDpi xmlns:a14="http://schemas.microsoft.com/office/drawing/2010/main" val="0"/>
              </a:ext>
            </a:extLst>
          </a:blip>
          <a:srcRect/>
          <a:stretch>
            <a:fillRect/>
          </a:stretch>
        </p:blipFill>
        <p:spPr bwMode="auto">
          <a:xfrm>
            <a:off x="2757352" y="4297067"/>
            <a:ext cx="1872207" cy="264677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Прямоугольник 7"/>
          <p:cNvSpPr/>
          <p:nvPr/>
        </p:nvSpPr>
        <p:spPr>
          <a:xfrm>
            <a:off x="2771800" y="5773879"/>
            <a:ext cx="2304256" cy="523220"/>
          </a:xfrm>
          <a:prstGeom prst="rect">
            <a:avLst/>
          </a:prstGeom>
        </p:spPr>
        <p:txBody>
          <a:bodyPr wrap="square">
            <a:spAutoFit/>
          </a:bodyPr>
          <a:lstStyle/>
          <a:p>
            <a:r>
              <a:rPr lang="ru-RU" sz="1400" b="1" dirty="0">
                <a:solidFill>
                  <a:srgbClr val="FF0000"/>
                </a:solidFill>
              </a:rPr>
              <a:t>Письмо Ф. Г. Булатова родным. </a:t>
            </a:r>
            <a:r>
              <a:rPr lang="ru-RU" sz="1400" b="1" dirty="0" smtClean="0">
                <a:solidFill>
                  <a:srgbClr val="FF0000"/>
                </a:solidFill>
              </a:rPr>
              <a:t>9 мая 1945 </a:t>
            </a:r>
            <a:r>
              <a:rPr lang="ru-RU" sz="1400" b="1" dirty="0">
                <a:solidFill>
                  <a:srgbClr val="FF0000"/>
                </a:solidFill>
              </a:rPr>
              <a:t>года</a:t>
            </a:r>
            <a:r>
              <a:rPr lang="ru-RU" sz="1400" dirty="0">
                <a:solidFill>
                  <a:srgbClr val="FF0000"/>
                </a:solidFill>
              </a:rPr>
              <a:t>.</a:t>
            </a:r>
          </a:p>
        </p:txBody>
      </p:sp>
      <p:sp>
        <p:nvSpPr>
          <p:cNvPr id="10" name="Прямоугольник 9"/>
          <p:cNvSpPr/>
          <p:nvPr/>
        </p:nvSpPr>
        <p:spPr>
          <a:xfrm>
            <a:off x="5076056" y="4137807"/>
            <a:ext cx="1728192" cy="1384995"/>
          </a:xfrm>
          <a:prstGeom prst="rect">
            <a:avLst/>
          </a:prstGeom>
        </p:spPr>
        <p:txBody>
          <a:bodyPr wrap="square">
            <a:spAutoFit/>
          </a:bodyPr>
          <a:lstStyle/>
          <a:p>
            <a:r>
              <a:rPr lang="ru-RU" sz="1200" dirty="0">
                <a:solidFill>
                  <a:srgbClr val="FF0000"/>
                </a:solidFill>
                <a:latin typeface="Times New Roman" pitchFamily="18" charset="0"/>
                <a:cs typeface="Times New Roman" pitchFamily="18" charset="0"/>
              </a:rPr>
              <a:t>20.03.2018</a:t>
            </a:r>
          </a:p>
          <a:p>
            <a:r>
              <a:rPr lang="ru-RU" sz="1200" i="1" dirty="0" err="1">
                <a:solidFill>
                  <a:srgbClr val="FF0000"/>
                </a:solidFill>
                <a:latin typeface="Times New Roman" pitchFamily="18" charset="0"/>
                <a:cs typeface="Times New Roman" pitchFamily="18" charset="0"/>
              </a:rPr>
              <a:t>Лядов</a:t>
            </a:r>
            <a:endParaRPr lang="ru-RU" sz="1200" dirty="0">
              <a:solidFill>
                <a:srgbClr val="FF0000"/>
              </a:solidFill>
              <a:latin typeface="Times New Roman" pitchFamily="18" charset="0"/>
              <a:cs typeface="Times New Roman" pitchFamily="18" charset="0"/>
            </a:endParaRPr>
          </a:p>
          <a:p>
            <a:r>
              <a:rPr lang="ru-RU" sz="1200" i="1" dirty="0">
                <a:solidFill>
                  <a:srgbClr val="FF0000"/>
                </a:solidFill>
                <a:latin typeface="Times New Roman" pitchFamily="18" charset="0"/>
                <a:cs typeface="Times New Roman" pitchFamily="18" charset="0"/>
              </a:rPr>
              <a:t>Алексей</a:t>
            </a:r>
            <a:endParaRPr lang="ru-RU" sz="1200" dirty="0">
              <a:solidFill>
                <a:srgbClr val="FF0000"/>
              </a:solidFill>
              <a:latin typeface="Times New Roman" pitchFamily="18" charset="0"/>
              <a:cs typeface="Times New Roman" pitchFamily="18" charset="0"/>
            </a:endParaRPr>
          </a:p>
          <a:p>
            <a:r>
              <a:rPr lang="ru-RU" sz="1200" i="1" dirty="0">
                <a:solidFill>
                  <a:srgbClr val="FF0000"/>
                </a:solidFill>
                <a:latin typeface="Times New Roman" pitchFamily="18" charset="0"/>
                <a:cs typeface="Times New Roman" pitchFamily="18" charset="0"/>
              </a:rPr>
              <a:t>Кузьмич</a:t>
            </a:r>
            <a:endParaRPr lang="ru-RU" sz="1200" dirty="0">
              <a:solidFill>
                <a:srgbClr val="FF0000"/>
              </a:solidFill>
              <a:latin typeface="Times New Roman" pitchFamily="18" charset="0"/>
              <a:cs typeface="Times New Roman" pitchFamily="18" charset="0"/>
            </a:endParaRPr>
          </a:p>
          <a:p>
            <a:r>
              <a:rPr lang="ru-RU" sz="1200" cap="all" dirty="0">
                <a:solidFill>
                  <a:srgbClr val="FF0000"/>
                </a:solidFill>
                <a:latin typeface="Times New Roman" pitchFamily="18" charset="0"/>
                <a:cs typeface="Times New Roman" pitchFamily="18" charset="0"/>
              </a:rPr>
              <a:t>КОМАНДИР ВЗВОДА</a:t>
            </a:r>
            <a:endParaRPr lang="ru-RU" sz="1200" dirty="0">
              <a:solidFill>
                <a:srgbClr val="FF0000"/>
              </a:solidFill>
              <a:latin typeface="Times New Roman" pitchFamily="18" charset="0"/>
              <a:cs typeface="Times New Roman" pitchFamily="18" charset="0"/>
            </a:endParaRPr>
          </a:p>
          <a:p>
            <a:r>
              <a:rPr lang="ru-RU" sz="1200" dirty="0">
                <a:solidFill>
                  <a:srgbClr val="FF0000"/>
                </a:solidFill>
                <a:latin typeface="Times New Roman" pitchFamily="18" charset="0"/>
                <a:cs typeface="Times New Roman" pitchFamily="18" charset="0"/>
              </a:rPr>
              <a:t>1924 - </a:t>
            </a:r>
            <a:r>
              <a:rPr lang="ru-RU" sz="1200" dirty="0" smtClean="0">
                <a:solidFill>
                  <a:srgbClr val="FF0000"/>
                </a:solidFill>
                <a:latin typeface="Times New Roman" pitchFamily="18" charset="0"/>
                <a:cs typeface="Times New Roman" pitchFamily="18" charset="0"/>
              </a:rPr>
              <a:t>08.1944</a:t>
            </a:r>
            <a:r>
              <a:rPr lang="ru-RU" sz="1200" dirty="0">
                <a:solidFill>
                  <a:srgbClr val="FF0000"/>
                </a:solidFill>
                <a:latin typeface="Times New Roman" pitchFamily="18" charset="0"/>
                <a:cs typeface="Times New Roman" pitchFamily="18" charset="0"/>
              </a:rPr>
              <a:t> </a:t>
            </a:r>
          </a:p>
          <a:p>
            <a:r>
              <a:rPr lang="ru-RU" sz="1200" dirty="0">
                <a:solidFill>
                  <a:srgbClr val="FF0000"/>
                </a:solidFill>
                <a:latin typeface="Times New Roman" pitchFamily="18" charset="0"/>
                <a:cs typeface="Times New Roman" pitchFamily="18" charset="0"/>
              </a:rPr>
              <a:t>История солдата</a:t>
            </a:r>
          </a:p>
        </p:txBody>
      </p:sp>
      <p:pic>
        <p:nvPicPr>
          <p:cNvPr id="12" name="Рисунок 11" descr="Лядов Алексей Кузьмич"/>
          <p:cNvPicPr/>
          <p:nvPr/>
        </p:nvPicPr>
        <p:blipFill>
          <a:blip r:embed="rId8">
            <a:extLst>
              <a:ext uri="{28A0092B-C50C-407E-A947-70E740481C1C}">
                <a14:useLocalDpi xmlns:a14="http://schemas.microsoft.com/office/drawing/2010/main" val="0"/>
              </a:ext>
            </a:extLst>
          </a:blip>
          <a:srcRect/>
          <a:stretch>
            <a:fillRect/>
          </a:stretch>
        </p:blipFill>
        <p:spPr bwMode="auto">
          <a:xfrm>
            <a:off x="6991102" y="4042654"/>
            <a:ext cx="1757362" cy="255469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28526243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avatars.mds.yandex.net/get-pdb/1823871/0737501b-aeec-4218-8638-71b0c51c10c6/s1200?webp=fals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3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395536" y="548680"/>
            <a:ext cx="7920880" cy="7386638"/>
          </a:xfrm>
          <a:prstGeom prst="rect">
            <a:avLst/>
          </a:prstGeom>
        </p:spPr>
        <p:txBody>
          <a:bodyPr wrap="square">
            <a:spAutoFit/>
          </a:bodyPr>
          <a:lstStyle/>
          <a:p>
            <a:endParaRPr lang="ru-RU" sz="1200" dirty="0" smtClean="0">
              <a:latin typeface="Times New Roman" pitchFamily="18" charset="0"/>
              <a:cs typeface="Times New Roman" pitchFamily="18" charset="0"/>
            </a:endParaRPr>
          </a:p>
          <a:p>
            <a:r>
              <a:rPr lang="en-US" sz="1200" dirty="0" smtClean="0">
                <a:latin typeface="Times New Roman" pitchFamily="18" charset="0"/>
                <a:cs typeface="Times New Roman" pitchFamily="18" charset="0"/>
              </a:rPr>
              <a:t>                 </a:t>
            </a:r>
            <a:r>
              <a:rPr lang="ru-RU" sz="1200" dirty="0" smtClean="0">
                <a:latin typeface="Times New Roman" pitchFamily="18" charset="0"/>
                <a:cs typeface="Times New Roman" pitchFamily="18" charset="0"/>
              </a:rPr>
              <a:t>                              </a:t>
            </a:r>
            <a:r>
              <a:rPr lang="en-US" sz="1200" dirty="0" smtClean="0">
                <a:latin typeface="Times New Roman" pitchFamily="18" charset="0"/>
                <a:cs typeface="Times New Roman" pitchFamily="18" charset="0"/>
              </a:rPr>
              <a:t> </a:t>
            </a:r>
            <a:r>
              <a:rPr lang="en-US" b="1" dirty="0" smtClean="0">
                <a:solidFill>
                  <a:srgbClr val="C00000"/>
                </a:solidFill>
                <a:latin typeface="Times New Roman" pitchFamily="18" charset="0"/>
                <a:cs typeface="Times New Roman" pitchFamily="18" charset="0"/>
              </a:rPr>
              <a:t>VIII.</a:t>
            </a:r>
            <a:r>
              <a:rPr lang="ru-RU" b="1" dirty="0">
                <a:solidFill>
                  <a:srgbClr val="C00000"/>
                </a:solidFill>
                <a:latin typeface="Times New Roman" pitchFamily="18" charset="0"/>
                <a:cs typeface="Times New Roman" pitchFamily="18" charset="0"/>
              </a:rPr>
              <a:t> </a:t>
            </a:r>
            <a:r>
              <a:rPr lang="ru-RU" b="1" dirty="0" smtClean="0">
                <a:solidFill>
                  <a:srgbClr val="C00000"/>
                </a:solidFill>
                <a:latin typeface="Times New Roman" pitchFamily="18" charset="0"/>
                <a:cs typeface="Times New Roman" pitchFamily="18" charset="0"/>
              </a:rPr>
              <a:t>ОБЗОРНАЯ ЭКСКУРСИЯ.</a:t>
            </a:r>
          </a:p>
          <a:p>
            <a:endParaRPr lang="ru-RU" sz="1200" dirty="0">
              <a:latin typeface="Times New Roman" pitchFamily="18" charset="0"/>
              <a:cs typeface="Times New Roman" pitchFamily="18" charset="0"/>
            </a:endParaRPr>
          </a:p>
          <a:p>
            <a:pPr algn="just"/>
            <a:r>
              <a:rPr lang="ru-RU" sz="1200" b="1" dirty="0">
                <a:solidFill>
                  <a:srgbClr val="C00000"/>
                </a:solidFill>
                <a:latin typeface="Times New Roman" pitchFamily="18" charset="0"/>
                <a:cs typeface="Times New Roman" pitchFamily="18" charset="0"/>
              </a:rPr>
              <a:t>Здравствуйте дороги гости ! Вы находитесь в школьном  Музее Боевой Славы посвященной 96 Гомельской Краснознаменной ордена Суворова  2 степени стрелковой дивизии.</a:t>
            </a:r>
          </a:p>
          <a:p>
            <a:pPr algn="just"/>
            <a:r>
              <a:rPr lang="ru-RU" sz="1200" b="1" dirty="0">
                <a:solidFill>
                  <a:srgbClr val="C00000"/>
                </a:solidFill>
                <a:latin typeface="Times New Roman" pitchFamily="18" charset="0"/>
                <a:cs typeface="Times New Roman" pitchFamily="18" charset="0"/>
              </a:rPr>
              <a:t> Наш музей был открыт 31 марта 1980 года. В создании музея принимали участие </a:t>
            </a:r>
            <a:r>
              <a:rPr lang="ru-RU" sz="1200" b="1" dirty="0" err="1">
                <a:solidFill>
                  <a:srgbClr val="C00000"/>
                </a:solidFill>
                <a:latin typeface="Times New Roman" pitchFamily="18" charset="0"/>
                <a:cs typeface="Times New Roman" pitchFamily="18" charset="0"/>
              </a:rPr>
              <a:t>Фатых</a:t>
            </a:r>
            <a:r>
              <a:rPr lang="ru-RU" sz="1200" b="1" dirty="0">
                <a:solidFill>
                  <a:srgbClr val="C00000"/>
                </a:solidFill>
                <a:latin typeface="Times New Roman" pitchFamily="18" charset="0"/>
                <a:cs typeface="Times New Roman" pitchFamily="18" charset="0"/>
              </a:rPr>
              <a:t> Гарипович Булатов – командир  и ветераны дивизии</a:t>
            </a:r>
            <a:r>
              <a:rPr lang="ru-RU" sz="1200" b="1" dirty="0" smtClean="0">
                <a:solidFill>
                  <a:srgbClr val="C00000"/>
                </a:solidFill>
                <a:latin typeface="Times New Roman" pitchFamily="18" charset="0"/>
                <a:cs typeface="Times New Roman" pitchFamily="18" charset="0"/>
              </a:rPr>
              <a:t>. В </a:t>
            </a:r>
            <a:r>
              <a:rPr lang="ru-RU" sz="1200" b="1" dirty="0">
                <a:solidFill>
                  <a:srgbClr val="C00000"/>
                </a:solidFill>
                <a:latin typeface="Times New Roman" pitchFamily="18" charset="0"/>
                <a:cs typeface="Times New Roman" pitchFamily="18" charset="0"/>
              </a:rPr>
              <a:t>разные годы музеем руководили учителя истории: </a:t>
            </a:r>
            <a:r>
              <a:rPr lang="ru-RU" sz="1200" b="1" dirty="0" err="1">
                <a:solidFill>
                  <a:srgbClr val="C00000"/>
                </a:solidFill>
                <a:latin typeface="Times New Roman" pitchFamily="18" charset="0"/>
                <a:cs typeface="Times New Roman" pitchFamily="18" charset="0"/>
              </a:rPr>
              <a:t>Краюшкина</a:t>
            </a:r>
            <a:r>
              <a:rPr lang="ru-RU" sz="1200" b="1" dirty="0">
                <a:solidFill>
                  <a:srgbClr val="C00000"/>
                </a:solidFill>
                <a:latin typeface="Times New Roman" pitchFamily="18" charset="0"/>
                <a:cs typeface="Times New Roman" pitchFamily="18" charset="0"/>
              </a:rPr>
              <a:t> Л.В., </a:t>
            </a:r>
            <a:r>
              <a:rPr lang="ru-RU" sz="1200" b="1" dirty="0" err="1">
                <a:solidFill>
                  <a:srgbClr val="C00000"/>
                </a:solidFill>
                <a:latin typeface="Times New Roman" pitchFamily="18" charset="0"/>
                <a:cs typeface="Times New Roman" pitchFamily="18" charset="0"/>
              </a:rPr>
              <a:t>Гайфутдинова</a:t>
            </a:r>
            <a:r>
              <a:rPr lang="ru-RU" sz="1200" b="1" dirty="0">
                <a:solidFill>
                  <a:srgbClr val="C00000"/>
                </a:solidFill>
                <a:latin typeface="Times New Roman" pitchFamily="18" charset="0"/>
                <a:cs typeface="Times New Roman" pitchFamily="18" charset="0"/>
              </a:rPr>
              <a:t> Р.Ф., </a:t>
            </a:r>
            <a:r>
              <a:rPr lang="ru-RU" sz="1200" b="1" dirty="0" err="1">
                <a:solidFill>
                  <a:srgbClr val="C00000"/>
                </a:solidFill>
                <a:latin typeface="Times New Roman" pitchFamily="18" charset="0"/>
                <a:cs typeface="Times New Roman" pitchFamily="18" charset="0"/>
              </a:rPr>
              <a:t>Овчинникова</a:t>
            </a:r>
            <a:r>
              <a:rPr lang="ru-RU" sz="1200" b="1" dirty="0">
                <a:solidFill>
                  <a:srgbClr val="C00000"/>
                </a:solidFill>
                <a:latin typeface="Times New Roman" pitchFamily="18" charset="0"/>
                <a:cs typeface="Times New Roman" pitchFamily="18" charset="0"/>
              </a:rPr>
              <a:t> Н.Г</a:t>
            </a:r>
            <a:r>
              <a:rPr lang="ru-RU" sz="1200" b="1" dirty="0" smtClean="0">
                <a:solidFill>
                  <a:srgbClr val="C00000"/>
                </a:solidFill>
                <a:latin typeface="Times New Roman" pitchFamily="18" charset="0"/>
                <a:cs typeface="Times New Roman" pitchFamily="18" charset="0"/>
              </a:rPr>
              <a:t>.</a:t>
            </a:r>
            <a:r>
              <a:rPr lang="ru-RU" sz="1200" b="1" dirty="0">
                <a:solidFill>
                  <a:srgbClr val="C00000"/>
                </a:solidFill>
                <a:latin typeface="Times New Roman" pitchFamily="18" charset="0"/>
                <a:cs typeface="Times New Roman" pitchFamily="18" charset="0"/>
              </a:rPr>
              <a:t> </a:t>
            </a:r>
          </a:p>
          <a:p>
            <a:pPr algn="just"/>
            <a:r>
              <a:rPr lang="ru-RU" sz="1200" b="1" dirty="0">
                <a:solidFill>
                  <a:srgbClr val="C00000"/>
                </a:solidFill>
                <a:latin typeface="Times New Roman" pitchFamily="18" charset="0"/>
                <a:cs typeface="Times New Roman" pitchFamily="18" charset="0"/>
              </a:rPr>
              <a:t>В музее находятся более 200 подлинных экспонатов.  Экспонаты  музея были собраны нашими учениками во время поездок по местам боев 96 стрелковой дивизии. Часть экспонатов были переданы самими участниками или подарены родственниками.</a:t>
            </a:r>
          </a:p>
          <a:p>
            <a:pPr algn="just"/>
            <a:r>
              <a:rPr lang="ru-RU" sz="1200" b="1" dirty="0">
                <a:solidFill>
                  <a:srgbClr val="C00000"/>
                </a:solidFill>
                <a:latin typeface="Times New Roman" pitchFamily="18" charset="0"/>
                <a:cs typeface="Times New Roman" pitchFamily="18" charset="0"/>
              </a:rPr>
              <a:t>В фондах находятся:</a:t>
            </a:r>
          </a:p>
          <a:p>
            <a:pPr algn="just"/>
            <a:r>
              <a:rPr lang="ru-RU" sz="1200" b="1" dirty="0">
                <a:solidFill>
                  <a:srgbClr val="C00000"/>
                </a:solidFill>
                <a:latin typeface="Times New Roman" pitchFamily="18" charset="0"/>
                <a:cs typeface="Times New Roman" pitchFamily="18" charset="0"/>
              </a:rPr>
              <a:t>Осколки снарядов, гильзы, части ружей, осколки мин и др.</a:t>
            </a:r>
          </a:p>
          <a:p>
            <a:pPr algn="just"/>
            <a:r>
              <a:rPr lang="ru-RU" sz="1200" b="1" dirty="0">
                <a:solidFill>
                  <a:srgbClr val="C00000"/>
                </a:solidFill>
                <a:latin typeface="Times New Roman" pitchFamily="18" charset="0"/>
                <a:cs typeface="Times New Roman" pitchFamily="18" charset="0"/>
              </a:rPr>
              <a:t>Личные вещи участников 96-ой стрелковой дивизии.</a:t>
            </a:r>
          </a:p>
          <a:p>
            <a:pPr algn="just"/>
            <a:r>
              <a:rPr lang="ru-RU" sz="1200" b="1" dirty="0">
                <a:solidFill>
                  <a:srgbClr val="C00000"/>
                </a:solidFill>
                <a:latin typeface="Times New Roman" pitchFamily="18" charset="0"/>
                <a:cs typeface="Times New Roman" pitchFamily="18" charset="0"/>
              </a:rPr>
              <a:t>Карты, письма, фотографии военных лет.</a:t>
            </a:r>
          </a:p>
          <a:p>
            <a:pPr algn="just"/>
            <a:r>
              <a:rPr lang="ru-RU" sz="1200" b="1" dirty="0">
                <a:solidFill>
                  <a:srgbClr val="C00000"/>
                </a:solidFill>
                <a:latin typeface="Times New Roman" pitchFamily="18" charset="0"/>
                <a:cs typeface="Times New Roman" pitchFamily="18" charset="0"/>
              </a:rPr>
              <a:t>Книги, написанные участниками боёв 96-ой дивизии</a:t>
            </a:r>
            <a:r>
              <a:rPr lang="ru-RU" sz="1200" b="1" dirty="0" smtClean="0">
                <a:solidFill>
                  <a:srgbClr val="C00000"/>
                </a:solidFill>
                <a:latin typeface="Times New Roman" pitchFamily="18" charset="0"/>
                <a:cs typeface="Times New Roman" pitchFamily="18" charset="0"/>
              </a:rPr>
              <a:t>.</a:t>
            </a:r>
            <a:endParaRPr lang="ru-RU" sz="1200" b="1" dirty="0">
              <a:solidFill>
                <a:srgbClr val="C00000"/>
              </a:solidFill>
              <a:latin typeface="Times New Roman" pitchFamily="18" charset="0"/>
              <a:cs typeface="Times New Roman" pitchFamily="18" charset="0"/>
            </a:endParaRPr>
          </a:p>
          <a:p>
            <a:pPr algn="just"/>
            <a:r>
              <a:rPr lang="ru-RU" sz="1200" b="1" dirty="0">
                <a:solidFill>
                  <a:srgbClr val="C00000"/>
                </a:solidFill>
                <a:latin typeface="Times New Roman" pitchFamily="18" charset="0"/>
                <a:cs typeface="Times New Roman" pitchFamily="18" charset="0"/>
              </a:rPr>
              <a:t>Итак наша экскурсия начинается с Зала Боевой Славы . </a:t>
            </a:r>
          </a:p>
          <a:p>
            <a:pPr algn="just"/>
            <a:r>
              <a:rPr lang="ru-RU" sz="1200" b="1" dirty="0">
                <a:solidFill>
                  <a:srgbClr val="C00000"/>
                </a:solidFill>
                <a:latin typeface="Times New Roman" pitchFamily="18" charset="0"/>
                <a:cs typeface="Times New Roman" pitchFamily="18" charset="0"/>
              </a:rPr>
              <a:t>Боевой путь 96  Гомельской Краснознаменной ордена Суворова 2 степени стрелковой дивизии 3 формирования.(командир дивизии </a:t>
            </a:r>
            <a:r>
              <a:rPr lang="ru-RU" sz="1200" b="1" dirty="0" err="1">
                <a:solidFill>
                  <a:srgbClr val="C00000"/>
                </a:solidFill>
                <a:latin typeface="Times New Roman" pitchFamily="18" charset="0"/>
                <a:cs typeface="Times New Roman" pitchFamily="18" charset="0"/>
              </a:rPr>
              <a:t>Фатых</a:t>
            </a:r>
            <a:r>
              <a:rPr lang="ru-RU" sz="1200" b="1" dirty="0">
                <a:solidFill>
                  <a:srgbClr val="C00000"/>
                </a:solidFill>
                <a:latin typeface="Times New Roman" pitchFamily="18" charset="0"/>
                <a:cs typeface="Times New Roman" pitchFamily="18" charset="0"/>
              </a:rPr>
              <a:t> Гарипович Булатов) </a:t>
            </a:r>
          </a:p>
          <a:p>
            <a:pPr algn="just"/>
            <a:r>
              <a:rPr lang="ru-RU" sz="1200" b="1" dirty="0">
                <a:solidFill>
                  <a:srgbClr val="C00000"/>
                </a:solidFill>
                <a:latin typeface="Times New Roman" pitchFamily="18" charset="0"/>
                <a:cs typeface="Times New Roman" pitchFamily="18" charset="0"/>
              </a:rPr>
              <a:t>           Сформирована дивизия была весной 1943 г. под городом Тула и вошла в состав 11-й армии  Брянского фронта под командованием генерал-лейтенанта И.И. </a:t>
            </a:r>
            <a:r>
              <a:rPr lang="ru-RU" sz="1200" b="1" dirty="0" err="1">
                <a:solidFill>
                  <a:srgbClr val="C00000"/>
                </a:solidFill>
                <a:latin typeface="Times New Roman" pitchFamily="18" charset="0"/>
                <a:cs typeface="Times New Roman" pitchFamily="18" charset="0"/>
              </a:rPr>
              <a:t>Федюнинского</a:t>
            </a:r>
            <a:r>
              <a:rPr lang="ru-RU" sz="1200" b="1" dirty="0">
                <a:solidFill>
                  <a:srgbClr val="C00000"/>
                </a:solidFill>
                <a:latin typeface="Times New Roman" pitchFamily="18" charset="0"/>
                <a:cs typeface="Times New Roman" pitchFamily="18" charset="0"/>
              </a:rPr>
              <a:t>. </a:t>
            </a:r>
            <a:r>
              <a:rPr lang="ru-RU" sz="1200" b="1" dirty="0" smtClean="0">
                <a:solidFill>
                  <a:srgbClr val="C00000"/>
                </a:solidFill>
                <a:latin typeface="Times New Roman" pitchFamily="18" charset="0"/>
                <a:cs typeface="Times New Roman" pitchFamily="18" charset="0"/>
              </a:rPr>
              <a:t>«</a:t>
            </a:r>
            <a:r>
              <a:rPr lang="ru-RU" sz="1200" b="1" dirty="0">
                <a:solidFill>
                  <a:srgbClr val="C00000"/>
                </a:solidFill>
                <a:latin typeface="Times New Roman" pitchFamily="18" charset="0"/>
                <a:cs typeface="Times New Roman" pitchFamily="18" charset="0"/>
              </a:rPr>
              <a:t>В дивизии воевали представители более 30  национальностей. Дивизия прошла с боями 2 тысячи 200 километров, освободила 14 городов, 2300  небольших населенных пунктов. Девять человек  удостоены звания Героя Советского Союза</a:t>
            </a:r>
            <a:r>
              <a:rPr lang="ru-RU" sz="1200" b="1" dirty="0" smtClean="0">
                <a:solidFill>
                  <a:srgbClr val="C00000"/>
                </a:solidFill>
                <a:latin typeface="Times New Roman" pitchFamily="18" charset="0"/>
                <a:cs typeface="Times New Roman" pitchFamily="18" charset="0"/>
              </a:rPr>
              <a:t>.</a:t>
            </a:r>
            <a:r>
              <a:rPr lang="ru-RU" sz="1200" b="1" dirty="0">
                <a:solidFill>
                  <a:srgbClr val="C00000"/>
                </a:solidFill>
                <a:latin typeface="Times New Roman" pitchFamily="18" charset="0"/>
                <a:cs typeface="Times New Roman" pitchFamily="18" charset="0"/>
              </a:rPr>
              <a:t> А мы продолжаем нашу экскурсию.  Зал, в котором мы находимся , называется «Лица дивизии» представлен следующими экспозициями : «Командный состав» , «Герой 96 дивизии Мамонов Н.В.», «Личный состав 96 дивизии», «</a:t>
            </a:r>
            <a:r>
              <a:rPr lang="ru-RU" sz="1200" b="1" dirty="0" err="1">
                <a:solidFill>
                  <a:srgbClr val="C00000"/>
                </a:solidFill>
                <a:latin typeface="Times New Roman" pitchFamily="18" charset="0"/>
                <a:cs typeface="Times New Roman" pitchFamily="18" charset="0"/>
              </a:rPr>
              <a:t>Фатых</a:t>
            </a:r>
            <a:r>
              <a:rPr lang="ru-RU" sz="1200" b="1" dirty="0">
                <a:solidFill>
                  <a:srgbClr val="C00000"/>
                </a:solidFill>
                <a:latin typeface="Times New Roman" pitchFamily="18" charset="0"/>
                <a:cs typeface="Times New Roman" pitchFamily="18" charset="0"/>
              </a:rPr>
              <a:t> Гарипович Булатов»  и экспозиции, посвященные Афганским событиям и военнослужащим , которые учились в нашей школе. В витринах  нашего музея находятся очень ценные экспонаты. Военные карты , личные документы ,вещи, газетные статьи  об участниках  96 дивизии.  </a:t>
            </a:r>
            <a:r>
              <a:rPr lang="ru-RU" sz="1200" b="1" dirty="0" smtClean="0">
                <a:solidFill>
                  <a:srgbClr val="C00000"/>
                </a:solidFill>
                <a:latin typeface="Times New Roman" pitchFamily="18" charset="0"/>
                <a:cs typeface="Times New Roman" pitchFamily="18" charset="0"/>
              </a:rPr>
              <a:t>Диорама </a:t>
            </a:r>
            <a:r>
              <a:rPr lang="ru-RU" sz="1200" b="1" dirty="0">
                <a:solidFill>
                  <a:srgbClr val="C00000"/>
                </a:solidFill>
                <a:latin typeface="Times New Roman" pitchFamily="18" charset="0"/>
                <a:cs typeface="Times New Roman" pitchFamily="18" charset="0"/>
              </a:rPr>
              <a:t>нашего музея называется «Первый день войны».   Стелла  «Поверженный рейх»  была подарена Союзом Художников Татарстана.  Наша обзорная экскурсия на этом заканчивается. Спасибо за внимание. Если есть вопросы, пожалуйста. </a:t>
            </a:r>
          </a:p>
          <a:p>
            <a:endParaRPr lang="ru-RU" sz="1200" dirty="0">
              <a:latin typeface="Times New Roman" pitchFamily="18" charset="0"/>
              <a:cs typeface="Times New Roman" pitchFamily="18" charset="0"/>
            </a:endParaRPr>
          </a:p>
          <a:p>
            <a:r>
              <a:rPr lang="ru-RU" sz="1200" dirty="0">
                <a:latin typeface="Times New Roman" pitchFamily="18" charset="0"/>
                <a:cs typeface="Times New Roman" pitchFamily="18" charset="0"/>
              </a:rPr>
              <a:t> </a:t>
            </a:r>
          </a:p>
          <a:p>
            <a:endParaRPr lang="ru-RU" sz="1200" dirty="0" smtClean="0">
              <a:latin typeface="Times New Roman" pitchFamily="18" charset="0"/>
              <a:cs typeface="Times New Roman" pitchFamily="18" charset="0"/>
            </a:endParaRPr>
          </a:p>
          <a:p>
            <a:endParaRPr lang="ru-RU" sz="1200" dirty="0">
              <a:latin typeface="Times New Roman" pitchFamily="18" charset="0"/>
              <a:cs typeface="Times New Roman" pitchFamily="18" charset="0"/>
            </a:endParaRPr>
          </a:p>
          <a:p>
            <a:endParaRPr lang="ru-RU" sz="1200" dirty="0" smtClean="0">
              <a:latin typeface="Times New Roman" pitchFamily="18" charset="0"/>
              <a:cs typeface="Times New Roman" pitchFamily="18" charset="0"/>
            </a:endParaRPr>
          </a:p>
          <a:p>
            <a:endParaRPr lang="ru-RU" sz="1200" dirty="0">
              <a:latin typeface="Times New Roman" pitchFamily="18" charset="0"/>
              <a:cs typeface="Times New Roman" pitchFamily="18" charset="0"/>
            </a:endParaRPr>
          </a:p>
          <a:p>
            <a:endParaRPr lang="ru-RU" sz="1200" dirty="0" smtClean="0">
              <a:latin typeface="Times New Roman" pitchFamily="18" charset="0"/>
              <a:cs typeface="Times New Roman" pitchFamily="18" charset="0"/>
            </a:endParaRPr>
          </a:p>
          <a:p>
            <a:endParaRPr lang="ru-RU" sz="1200" dirty="0">
              <a:latin typeface="Times New Roman" pitchFamily="18" charset="0"/>
              <a:cs typeface="Times New Roman" pitchFamily="18" charset="0"/>
            </a:endParaRPr>
          </a:p>
        </p:txBody>
      </p:sp>
    </p:spTree>
    <p:extLst>
      <p:ext uri="{BB962C8B-B14F-4D97-AF65-F5344CB8AC3E}">
        <p14:creationId xmlns:p14="http://schemas.microsoft.com/office/powerpoint/2010/main" val="353148490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avatars.mds.yandex.net/get-pdb/1823871/0737501b-aeec-4218-8638-71b0c51c10c6/s1200?webp=fals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780" y="-53424"/>
            <a:ext cx="9143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1619672" y="620688"/>
            <a:ext cx="5112568" cy="923330"/>
          </a:xfrm>
          <a:prstGeom prst="rect">
            <a:avLst/>
          </a:prstGeom>
        </p:spPr>
        <p:txBody>
          <a:bodyPr wrap="square">
            <a:spAutoFit/>
          </a:bodyPr>
          <a:lstStyle/>
          <a:p>
            <a:pPr lvl="0" eaLnBrk="0" fontAlgn="base" hangingPunct="0">
              <a:spcBef>
                <a:spcPct val="0"/>
              </a:spcBef>
              <a:spcAft>
                <a:spcPct val="0"/>
              </a:spcAft>
            </a:pPr>
            <a:endParaRPr lang="ru-RU" b="1" dirty="0" smtClean="0">
              <a:latin typeface="Times New Roman" pitchFamily="18" charset="0"/>
              <a:cs typeface="Times New Roman" pitchFamily="18" charset="0"/>
            </a:endParaRPr>
          </a:p>
          <a:p>
            <a:pPr lvl="0" eaLnBrk="0" fontAlgn="base" hangingPunct="0">
              <a:spcBef>
                <a:spcPct val="0"/>
              </a:spcBef>
              <a:spcAft>
                <a:spcPct val="0"/>
              </a:spcAft>
            </a:pPr>
            <a:endParaRPr lang="ru-RU" b="1" dirty="0">
              <a:latin typeface="Times New Roman" pitchFamily="18" charset="0"/>
              <a:cs typeface="Times New Roman" pitchFamily="18" charset="0"/>
            </a:endParaRPr>
          </a:p>
          <a:p>
            <a:pPr lvl="0" eaLnBrk="0" fontAlgn="base" hangingPunct="0">
              <a:spcBef>
                <a:spcPct val="0"/>
              </a:spcBef>
              <a:spcAft>
                <a:spcPct val="0"/>
              </a:spcAft>
            </a:pPr>
            <a:endParaRPr lang="ru-RU" b="1" dirty="0" smtClean="0">
              <a:latin typeface="Times New Roman" pitchFamily="18" charset="0"/>
              <a:cs typeface="Times New Roman" pitchFamily="18" charset="0"/>
            </a:endParaRPr>
          </a:p>
        </p:txBody>
      </p:sp>
      <p:pic>
        <p:nvPicPr>
          <p:cNvPr id="4" name="Picture 3" descr="F:\DCIM\100IMAGE\PICT6492.JPG"/>
          <p:cNvPicPr>
            <a:picLocks noChangeAspect="1" noChangeArrowheads="1"/>
          </p:cNvPicPr>
          <p:nvPr/>
        </p:nvPicPr>
        <p:blipFill>
          <a:blip r:embed="rId4" cstate="print"/>
          <a:srcRect r="9678"/>
          <a:stretch>
            <a:fillRect/>
          </a:stretch>
        </p:blipFill>
        <p:spPr bwMode="auto">
          <a:xfrm>
            <a:off x="202298" y="5019214"/>
            <a:ext cx="1171092" cy="1740733"/>
          </a:xfrm>
          <a:prstGeom prst="rect">
            <a:avLst/>
          </a:prstGeom>
          <a:noFill/>
        </p:spPr>
      </p:pic>
      <p:pic>
        <p:nvPicPr>
          <p:cNvPr id="5" name="Picture 2" descr="F:\DCIM\100IMAGE\PICT6494.JPG"/>
          <p:cNvPicPr>
            <a:picLocks noChangeAspect="1" noChangeArrowheads="1"/>
          </p:cNvPicPr>
          <p:nvPr/>
        </p:nvPicPr>
        <p:blipFill>
          <a:blip r:embed="rId5" cstate="print"/>
          <a:srcRect/>
          <a:stretch>
            <a:fillRect/>
          </a:stretch>
        </p:blipFill>
        <p:spPr bwMode="auto">
          <a:xfrm>
            <a:off x="1556663" y="4972749"/>
            <a:ext cx="1200176" cy="1813315"/>
          </a:xfrm>
          <a:prstGeom prst="rect">
            <a:avLst/>
          </a:prstGeom>
          <a:noFill/>
        </p:spPr>
      </p:pic>
      <p:sp>
        <p:nvSpPr>
          <p:cNvPr id="2" name="Прямоугольник 1"/>
          <p:cNvSpPr/>
          <p:nvPr/>
        </p:nvSpPr>
        <p:spPr>
          <a:xfrm>
            <a:off x="1187624" y="260648"/>
            <a:ext cx="6912768" cy="369332"/>
          </a:xfrm>
          <a:prstGeom prst="rect">
            <a:avLst/>
          </a:prstGeom>
        </p:spPr>
        <p:txBody>
          <a:bodyPr wrap="square">
            <a:spAutoFit/>
          </a:bodyPr>
          <a:lstStyle/>
          <a:p>
            <a:r>
              <a:rPr lang="ru-RU" b="1" dirty="0" smtClean="0">
                <a:solidFill>
                  <a:srgbClr val="FF0000"/>
                </a:solidFill>
              </a:rPr>
              <a:t>                   </a:t>
            </a:r>
            <a:r>
              <a:rPr lang="en-US" b="1" dirty="0" smtClean="0">
                <a:solidFill>
                  <a:srgbClr val="FF0000"/>
                </a:solidFill>
              </a:rPr>
              <a:t>IX.</a:t>
            </a:r>
            <a:r>
              <a:rPr lang="ru-RU" b="1" dirty="0" smtClean="0">
                <a:solidFill>
                  <a:srgbClr val="FF0000"/>
                </a:solidFill>
              </a:rPr>
              <a:t>  РОЛЬ </a:t>
            </a:r>
            <a:r>
              <a:rPr lang="ru-RU" b="1" dirty="0">
                <a:solidFill>
                  <a:srgbClr val="FF0000"/>
                </a:solidFill>
              </a:rPr>
              <a:t>МУЗЕЯ В ЖИЗНИ ШКОЛЫ</a:t>
            </a:r>
            <a:r>
              <a:rPr lang="ru-RU" b="1" dirty="0" smtClean="0">
                <a:solidFill>
                  <a:srgbClr val="FF0000"/>
                </a:solidFill>
              </a:rPr>
              <a:t>.</a:t>
            </a:r>
            <a:r>
              <a:rPr lang="ru-RU" b="1" dirty="0">
                <a:solidFill>
                  <a:srgbClr val="FF0000"/>
                </a:solidFill>
              </a:rPr>
              <a:t> </a:t>
            </a:r>
            <a:endParaRPr lang="ru-RU" dirty="0">
              <a:solidFill>
                <a:srgbClr val="FF0000"/>
              </a:solidFill>
            </a:endParaRPr>
          </a:p>
        </p:txBody>
      </p:sp>
      <p:pic>
        <p:nvPicPr>
          <p:cNvPr id="6" name="Picture 2" descr="F:\Фото\20170202_142040.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556662" y="926323"/>
            <a:ext cx="1144407" cy="158439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8" name="Picture 1" descr="F:\DCIM\100IMAGE\PICT6485.JPG"/>
          <p:cNvPicPr>
            <a:picLocks noChangeAspect="1" noChangeArrowheads="1"/>
          </p:cNvPicPr>
          <p:nvPr/>
        </p:nvPicPr>
        <p:blipFill>
          <a:blip r:embed="rId7" cstate="print"/>
          <a:srcRect/>
          <a:stretch>
            <a:fillRect/>
          </a:stretch>
        </p:blipFill>
        <p:spPr bwMode="auto">
          <a:xfrm>
            <a:off x="77218" y="926323"/>
            <a:ext cx="1199442" cy="158439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Picture 3" descr="F:\DCIM\100IMAGE\PICT6481.JPG"/>
          <p:cNvPicPr>
            <a:picLocks noChangeAspect="1" noChangeArrowheads="1"/>
          </p:cNvPicPr>
          <p:nvPr/>
        </p:nvPicPr>
        <p:blipFill>
          <a:blip r:embed="rId8" cstate="print"/>
          <a:srcRect/>
          <a:stretch>
            <a:fillRect/>
          </a:stretch>
        </p:blipFill>
        <p:spPr bwMode="auto">
          <a:xfrm>
            <a:off x="2915816" y="918014"/>
            <a:ext cx="1368152" cy="158439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Прямоугольник 6"/>
          <p:cNvSpPr/>
          <p:nvPr/>
        </p:nvSpPr>
        <p:spPr>
          <a:xfrm>
            <a:off x="202298" y="2636912"/>
            <a:ext cx="4441710" cy="738664"/>
          </a:xfrm>
          <a:prstGeom prst="rect">
            <a:avLst/>
          </a:prstGeom>
        </p:spPr>
        <p:txBody>
          <a:bodyPr wrap="square">
            <a:spAutoFit/>
          </a:bodyPr>
          <a:lstStyle/>
          <a:p>
            <a:pPr lvl="0" fontAlgn="base">
              <a:spcBef>
                <a:spcPct val="0"/>
              </a:spcBef>
              <a:spcAft>
                <a:spcPct val="0"/>
              </a:spcAft>
            </a:pPr>
            <a:r>
              <a:rPr lang="ru-RU" sz="1400" b="1" dirty="0">
                <a:solidFill>
                  <a:srgbClr val="FF0000"/>
                </a:solidFill>
                <a:latin typeface="Times New Roman" pitchFamily="18" charset="0"/>
                <a:cs typeface="Times New Roman" pitchFamily="18" charset="0"/>
              </a:rPr>
              <a:t>Парк Победы.02.02.2017г. Мероприятие посвященное 74 годовщине Сталинградской битве. Активисты школьного музея у Вечного огня.</a:t>
            </a:r>
          </a:p>
        </p:txBody>
      </p:sp>
      <p:pic>
        <p:nvPicPr>
          <p:cNvPr id="11" name="Picture 6" descr="https://i.mycdn.me/image?id=865119979067&amp;t=3&amp;plc=WEB&amp;tkn=*LDOrpPXZ-SMcj4sjYT7eIfo1n1Y"/>
          <p:cNvPicPr>
            <a:picLocks noChangeAspect="1" noChangeArrowheads="1"/>
          </p:cNvPicPr>
          <p:nvPr/>
        </p:nvPicPr>
        <p:blipFill>
          <a:blip r:embed="rId9" cstate="print"/>
          <a:srcRect/>
          <a:stretch>
            <a:fillRect/>
          </a:stretch>
        </p:blipFill>
        <p:spPr bwMode="auto">
          <a:xfrm>
            <a:off x="34029" y="3301293"/>
            <a:ext cx="1317544" cy="1729277"/>
          </a:xfrm>
          <a:prstGeom prst="rect">
            <a:avLst/>
          </a:prstGeom>
          <a:noFill/>
        </p:spPr>
      </p:pic>
      <p:pic>
        <p:nvPicPr>
          <p:cNvPr id="12" name="Picture 8" descr="https://i.mycdn.me/image?id=865119894075&amp;t=3&amp;plc=WEB&amp;tkn=*bOMGOj-unkNtFb8XtNEuBQGOmaE"/>
          <p:cNvPicPr>
            <a:picLocks noChangeAspect="1" noChangeArrowheads="1"/>
          </p:cNvPicPr>
          <p:nvPr/>
        </p:nvPicPr>
        <p:blipFill>
          <a:blip r:embed="rId10" cstate="print"/>
          <a:srcRect/>
          <a:stretch>
            <a:fillRect/>
          </a:stretch>
        </p:blipFill>
        <p:spPr bwMode="auto">
          <a:xfrm>
            <a:off x="1507280" y="3319837"/>
            <a:ext cx="2092292" cy="1692188"/>
          </a:xfrm>
          <a:prstGeom prst="rect">
            <a:avLst/>
          </a:prstGeom>
          <a:noFill/>
        </p:spPr>
      </p:pic>
      <p:pic>
        <p:nvPicPr>
          <p:cNvPr id="13" name="Picture 4" descr="https://i.mycdn.me/image?id=865119998779&amp;t=3&amp;plc=WEB&amp;tkn=*PeoM9T9Z8bhT1adhwzOMZqMRj0I"/>
          <p:cNvPicPr>
            <a:picLocks noChangeAspect="1" noChangeArrowheads="1"/>
          </p:cNvPicPr>
          <p:nvPr/>
        </p:nvPicPr>
        <p:blipFill>
          <a:blip r:embed="rId11" cstate="print"/>
          <a:srcRect/>
          <a:stretch>
            <a:fillRect/>
          </a:stretch>
        </p:blipFill>
        <p:spPr bwMode="auto">
          <a:xfrm>
            <a:off x="3755279" y="3362067"/>
            <a:ext cx="1247600" cy="1663467"/>
          </a:xfrm>
          <a:prstGeom prst="rect">
            <a:avLst/>
          </a:prstGeom>
          <a:noFill/>
        </p:spPr>
      </p:pic>
      <p:pic>
        <p:nvPicPr>
          <p:cNvPr id="14" name="Picture 3" descr="C:\Users\Краеведческий  отдел\Downloads\IMG_20190123_083915.jp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197874" y="3348558"/>
            <a:ext cx="1801110" cy="1663467"/>
          </a:xfrm>
          <a:prstGeom prst="rect">
            <a:avLst/>
          </a:prstGeom>
          <a:noFill/>
          <a:extLst>
            <a:ext uri="{909E8E84-426E-40DD-AFC4-6F175D3DCCD1}">
              <a14:hiddenFill xmlns:a14="http://schemas.microsoft.com/office/drawing/2010/main">
                <a:solidFill>
                  <a:srgbClr val="FFFFFF"/>
                </a:solidFill>
              </a14:hiddenFill>
            </a:ext>
          </a:extLst>
        </p:spPr>
      </p:pic>
      <p:sp>
        <p:nvSpPr>
          <p:cNvPr id="10" name="Прямоугольник 9"/>
          <p:cNvSpPr/>
          <p:nvPr/>
        </p:nvSpPr>
        <p:spPr>
          <a:xfrm flipH="1">
            <a:off x="6068076" y="2871739"/>
            <a:ext cx="2824402" cy="307777"/>
          </a:xfrm>
          <a:prstGeom prst="rect">
            <a:avLst/>
          </a:prstGeom>
        </p:spPr>
        <p:txBody>
          <a:bodyPr wrap="square">
            <a:spAutoFit/>
          </a:bodyPr>
          <a:lstStyle/>
          <a:p>
            <a:r>
              <a:rPr lang="ru-RU" sz="1400" b="1" dirty="0" smtClean="0">
                <a:solidFill>
                  <a:srgbClr val="FF0000"/>
                </a:solidFill>
                <a:latin typeface="Times New Roman" pitchFamily="18" charset="0"/>
                <a:cs typeface="Times New Roman" pitchFamily="18" charset="0"/>
              </a:rPr>
              <a:t>Уроки Мужества. </a:t>
            </a:r>
            <a:endParaRPr lang="ru-RU" sz="1400" b="1" dirty="0">
              <a:solidFill>
                <a:srgbClr val="FF0000"/>
              </a:solidFill>
            </a:endParaRPr>
          </a:p>
        </p:txBody>
      </p:sp>
      <p:pic>
        <p:nvPicPr>
          <p:cNvPr id="16" name="Picture 4" descr="F:\на 28 марта\к уроку мужества\PICT6188.JPG"/>
          <p:cNvPicPr>
            <a:picLocks noChangeAspect="1" noChangeArrowheads="1"/>
          </p:cNvPicPr>
          <p:nvPr/>
        </p:nvPicPr>
        <p:blipFill>
          <a:blip r:embed="rId13" cstate="print"/>
          <a:srcRect/>
          <a:stretch>
            <a:fillRect/>
          </a:stretch>
        </p:blipFill>
        <p:spPr bwMode="auto">
          <a:xfrm>
            <a:off x="2915816" y="5019214"/>
            <a:ext cx="1332148" cy="1746194"/>
          </a:xfrm>
          <a:prstGeom prst="rect">
            <a:avLst/>
          </a:prstGeom>
          <a:noFill/>
        </p:spPr>
      </p:pic>
      <p:pic>
        <p:nvPicPr>
          <p:cNvPr id="17" name="Picture 5" descr="F:\на 28 марта\к уроку мужества\PICT6189.JPG"/>
          <p:cNvPicPr>
            <a:picLocks noChangeAspect="1" noChangeArrowheads="1"/>
          </p:cNvPicPr>
          <p:nvPr/>
        </p:nvPicPr>
        <p:blipFill>
          <a:blip r:embed="rId14" cstate="print"/>
          <a:srcRect/>
          <a:stretch>
            <a:fillRect/>
          </a:stretch>
        </p:blipFill>
        <p:spPr bwMode="auto">
          <a:xfrm>
            <a:off x="4295896" y="5065678"/>
            <a:ext cx="1560319" cy="1720386"/>
          </a:xfrm>
          <a:prstGeom prst="rect">
            <a:avLst/>
          </a:prstGeom>
          <a:noFill/>
        </p:spPr>
      </p:pic>
      <p:pic>
        <p:nvPicPr>
          <p:cNvPr id="18" name="Picture 3" descr="F:\на 28 марта\к уроку мужества\PICT6183.JPG"/>
          <p:cNvPicPr>
            <a:picLocks noChangeAspect="1" noChangeArrowheads="1"/>
          </p:cNvPicPr>
          <p:nvPr/>
        </p:nvPicPr>
        <p:blipFill>
          <a:blip r:embed="rId15" cstate="print"/>
          <a:srcRect/>
          <a:stretch>
            <a:fillRect/>
          </a:stretch>
        </p:blipFill>
        <p:spPr bwMode="auto">
          <a:xfrm>
            <a:off x="6009103" y="5065678"/>
            <a:ext cx="1370285" cy="1674793"/>
          </a:xfrm>
          <a:prstGeom prst="rect">
            <a:avLst/>
          </a:prstGeom>
          <a:noFill/>
        </p:spPr>
      </p:pic>
      <p:pic>
        <p:nvPicPr>
          <p:cNvPr id="19" name="Picture 1" descr="C:\Users\Home\Documents\DCIM\100IMAGE\PICT6493.JPG"/>
          <p:cNvPicPr>
            <a:picLocks noChangeAspect="1" noChangeArrowheads="1"/>
          </p:cNvPicPr>
          <p:nvPr/>
        </p:nvPicPr>
        <p:blipFill>
          <a:blip r:embed="rId16" cstate="print"/>
          <a:srcRect/>
          <a:stretch>
            <a:fillRect/>
          </a:stretch>
        </p:blipFill>
        <p:spPr bwMode="auto">
          <a:xfrm>
            <a:off x="7125094" y="3247630"/>
            <a:ext cx="1452727" cy="1810541"/>
          </a:xfrm>
          <a:prstGeom prst="rect">
            <a:avLst/>
          </a:prstGeom>
          <a:noFill/>
        </p:spPr>
      </p:pic>
      <p:pic>
        <p:nvPicPr>
          <p:cNvPr id="20" name="Picture 11" descr="C:\Users\Home\YandexDisk\Загрузки\DSC_0123.JPG"/>
          <p:cNvPicPr>
            <a:picLocks noChangeAspect="1" noChangeArrowheads="1"/>
          </p:cNvPicPr>
          <p:nvPr/>
        </p:nvPicPr>
        <p:blipFill>
          <a:blip r:embed="rId17" cstate="print"/>
          <a:srcRect/>
          <a:stretch>
            <a:fillRect/>
          </a:stretch>
        </p:blipFill>
        <p:spPr bwMode="auto">
          <a:xfrm>
            <a:off x="4452255" y="926323"/>
            <a:ext cx="1991953" cy="1584393"/>
          </a:xfrm>
          <a:prstGeom prst="rect">
            <a:avLst/>
          </a:prstGeom>
          <a:noFill/>
        </p:spPr>
      </p:pic>
      <p:pic>
        <p:nvPicPr>
          <p:cNvPr id="21" name="Picture 2" descr="C:\Users\Кабинет13\Documents\МУЗЕЙ\конкур знатоков отечественных войн\23-февраля.Кокурс знатоков\2013-02-20 13.40.12.jpg"/>
          <p:cNvPicPr>
            <a:picLocks noChangeAspect="1" noChangeArrowheads="1"/>
          </p:cNvPicPr>
          <p:nvPr/>
        </p:nvPicPr>
        <p:blipFill>
          <a:blip r:embed="rId18" cstate="print"/>
          <a:srcRect/>
          <a:stretch>
            <a:fillRect/>
          </a:stretch>
        </p:blipFill>
        <p:spPr bwMode="auto">
          <a:xfrm>
            <a:off x="6546568" y="978037"/>
            <a:ext cx="1952460" cy="1464345"/>
          </a:xfrm>
          <a:prstGeom prst="rect">
            <a:avLst/>
          </a:prstGeom>
          <a:noFill/>
        </p:spPr>
      </p:pic>
      <p:pic>
        <p:nvPicPr>
          <p:cNvPr id="22" name="Picture 7" descr="C:\Users\Home\Desktop\ФОТО\IMG_20180203_085740.jpg"/>
          <p:cNvPicPr>
            <a:picLocks noChangeAspect="1" noChangeArrowheads="1"/>
          </p:cNvPicPr>
          <p:nvPr/>
        </p:nvPicPr>
        <p:blipFill>
          <a:blip r:embed="rId19" cstate="print"/>
          <a:srcRect/>
          <a:stretch>
            <a:fillRect/>
          </a:stretch>
        </p:blipFill>
        <p:spPr bwMode="auto">
          <a:xfrm>
            <a:off x="7522798" y="5029284"/>
            <a:ext cx="1513696" cy="1685862"/>
          </a:xfrm>
          <a:prstGeom prst="rect">
            <a:avLst/>
          </a:prstGeom>
          <a:noFill/>
        </p:spPr>
      </p:pic>
      <p:sp>
        <p:nvSpPr>
          <p:cNvPr id="15" name="Прямоугольник 14"/>
          <p:cNvSpPr/>
          <p:nvPr/>
        </p:nvSpPr>
        <p:spPr>
          <a:xfrm>
            <a:off x="4215812" y="2502407"/>
            <a:ext cx="3704530" cy="461665"/>
          </a:xfrm>
          <a:prstGeom prst="rect">
            <a:avLst/>
          </a:prstGeom>
        </p:spPr>
        <p:txBody>
          <a:bodyPr wrap="square">
            <a:spAutoFit/>
          </a:bodyPr>
          <a:lstStyle/>
          <a:p>
            <a:r>
              <a:rPr lang="ru-RU" sz="1200" b="1" dirty="0" smtClean="0">
                <a:solidFill>
                  <a:srgbClr val="FF0000"/>
                </a:solidFill>
                <a:latin typeface="Times New Roman" pitchFamily="18" charset="0"/>
                <a:cs typeface="Times New Roman" pitchFamily="18" charset="0"/>
              </a:rPr>
              <a:t>Викторины. Литературно – музыкальные композиции.</a:t>
            </a:r>
            <a:endParaRPr lang="ru-RU" sz="1200" dirty="0"/>
          </a:p>
        </p:txBody>
      </p:sp>
    </p:spTree>
    <p:extLst>
      <p:ext uri="{BB962C8B-B14F-4D97-AF65-F5344CB8AC3E}">
        <p14:creationId xmlns:p14="http://schemas.microsoft.com/office/powerpoint/2010/main" val="328526243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avatars.mds.yandex.net/get-pdb/1823871/0737501b-aeec-4218-8638-71b0c51c10c6/s1200?webp=fals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3999"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C:\Users\Home\Documents\DCIM\100IMAGE\PICT6421.JPG"/>
          <p:cNvPicPr>
            <a:picLocks noChangeAspect="1" noChangeArrowheads="1"/>
          </p:cNvPicPr>
          <p:nvPr/>
        </p:nvPicPr>
        <p:blipFill>
          <a:blip r:embed="rId3" cstate="print"/>
          <a:srcRect/>
          <a:stretch>
            <a:fillRect/>
          </a:stretch>
        </p:blipFill>
        <p:spPr bwMode="auto">
          <a:xfrm>
            <a:off x="108248" y="777663"/>
            <a:ext cx="1774458" cy="1340108"/>
          </a:xfrm>
          <a:prstGeom prst="rect">
            <a:avLst/>
          </a:prstGeom>
          <a:noFill/>
        </p:spPr>
      </p:pic>
      <p:pic>
        <p:nvPicPr>
          <p:cNvPr id="4" name="Picture 1" descr="C:\Users\Home\Documents\DCIM\100IMAGE\PICT6419.JPG"/>
          <p:cNvPicPr>
            <a:picLocks noChangeAspect="1" noChangeArrowheads="1"/>
          </p:cNvPicPr>
          <p:nvPr/>
        </p:nvPicPr>
        <p:blipFill>
          <a:blip r:embed="rId4" cstate="print"/>
          <a:srcRect/>
          <a:stretch>
            <a:fillRect/>
          </a:stretch>
        </p:blipFill>
        <p:spPr bwMode="auto">
          <a:xfrm>
            <a:off x="156254" y="2276349"/>
            <a:ext cx="1992966" cy="1177662"/>
          </a:xfrm>
          <a:prstGeom prst="rect">
            <a:avLst/>
          </a:prstGeom>
          <a:noFill/>
        </p:spPr>
      </p:pic>
      <p:pic>
        <p:nvPicPr>
          <p:cNvPr id="5" name="Picture 3" descr="C:\Users\Home\Documents\DCIM\100IMAGE\PICT6423.JPG"/>
          <p:cNvPicPr>
            <a:picLocks noChangeAspect="1" noChangeArrowheads="1"/>
          </p:cNvPicPr>
          <p:nvPr/>
        </p:nvPicPr>
        <p:blipFill>
          <a:blip r:embed="rId5" cstate="print"/>
          <a:srcRect/>
          <a:stretch>
            <a:fillRect/>
          </a:stretch>
        </p:blipFill>
        <p:spPr bwMode="auto">
          <a:xfrm>
            <a:off x="108248" y="3645024"/>
            <a:ext cx="2088977" cy="1253386"/>
          </a:xfrm>
          <a:prstGeom prst="rect">
            <a:avLst/>
          </a:prstGeom>
          <a:noFill/>
        </p:spPr>
      </p:pic>
      <p:pic>
        <p:nvPicPr>
          <p:cNvPr id="6" name="Picture 3"/>
          <p:cNvPicPr>
            <a:picLocks noChangeAspect="1" noChangeArrowheads="1"/>
          </p:cNvPicPr>
          <p:nvPr/>
        </p:nvPicPr>
        <p:blipFill>
          <a:blip r:embed="rId6" cstate="print"/>
          <a:srcRect/>
          <a:stretch>
            <a:fillRect/>
          </a:stretch>
        </p:blipFill>
        <p:spPr bwMode="auto">
          <a:xfrm>
            <a:off x="5868144" y="4995242"/>
            <a:ext cx="1370868" cy="1827824"/>
          </a:xfrm>
          <a:prstGeom prst="rect">
            <a:avLst/>
          </a:prstGeom>
          <a:noFill/>
          <a:ln w="9525">
            <a:noFill/>
            <a:miter lim="800000"/>
            <a:headEnd/>
            <a:tailEnd/>
          </a:ln>
          <a:effectLst/>
        </p:spPr>
      </p:pic>
      <p:pic>
        <p:nvPicPr>
          <p:cNvPr id="7" name="Picture 2" descr="C:\Users\Кабинет13\Documents\МУЗЕЙ\Звезда Героя\IMG0130A.jpg"/>
          <p:cNvPicPr>
            <a:picLocks noChangeAspect="1" noChangeArrowheads="1"/>
          </p:cNvPicPr>
          <p:nvPr/>
        </p:nvPicPr>
        <p:blipFill>
          <a:blip r:embed="rId7" cstate="print"/>
          <a:srcRect/>
          <a:stretch>
            <a:fillRect/>
          </a:stretch>
        </p:blipFill>
        <p:spPr bwMode="auto">
          <a:xfrm>
            <a:off x="108248" y="5041793"/>
            <a:ext cx="1548132" cy="1733947"/>
          </a:xfrm>
          <a:prstGeom prst="rect">
            <a:avLst/>
          </a:prstGeom>
          <a:noFill/>
        </p:spPr>
      </p:pic>
      <p:pic>
        <p:nvPicPr>
          <p:cNvPr id="8" name="Picture 2"/>
          <p:cNvPicPr>
            <a:picLocks noChangeAspect="1" noChangeArrowheads="1"/>
          </p:cNvPicPr>
          <p:nvPr/>
        </p:nvPicPr>
        <p:blipFill>
          <a:blip r:embed="rId8" cstate="print"/>
          <a:srcRect/>
          <a:stretch>
            <a:fillRect/>
          </a:stretch>
        </p:blipFill>
        <p:spPr bwMode="auto">
          <a:xfrm>
            <a:off x="4139952" y="5041793"/>
            <a:ext cx="1512168" cy="1747394"/>
          </a:xfrm>
          <a:prstGeom prst="rect">
            <a:avLst/>
          </a:prstGeom>
          <a:noFill/>
          <a:ln w="9525">
            <a:noFill/>
            <a:miter lim="800000"/>
            <a:headEnd/>
            <a:tailEnd/>
          </a:ln>
          <a:effectLst/>
        </p:spPr>
      </p:pic>
      <p:pic>
        <p:nvPicPr>
          <p:cNvPr id="9" name="Picture 4"/>
          <p:cNvPicPr>
            <a:picLocks noChangeAspect="1" noChangeArrowheads="1"/>
          </p:cNvPicPr>
          <p:nvPr/>
        </p:nvPicPr>
        <p:blipFill>
          <a:blip r:embed="rId9" cstate="print"/>
          <a:srcRect/>
          <a:stretch>
            <a:fillRect/>
          </a:stretch>
        </p:blipFill>
        <p:spPr bwMode="auto">
          <a:xfrm>
            <a:off x="1835697" y="5354156"/>
            <a:ext cx="2160240" cy="1354749"/>
          </a:xfrm>
          <a:prstGeom prst="rect">
            <a:avLst/>
          </a:prstGeom>
          <a:noFill/>
          <a:ln w="9525">
            <a:noFill/>
            <a:miter lim="800000"/>
            <a:headEnd/>
            <a:tailEnd/>
          </a:ln>
          <a:effectLst/>
        </p:spPr>
      </p:pic>
      <p:pic>
        <p:nvPicPr>
          <p:cNvPr id="10" name="Picture 8" descr="C:\Users\Home\YandexDisk\Скриншоты\IMG_2169.JPG"/>
          <p:cNvPicPr>
            <a:picLocks noChangeAspect="1" noChangeArrowheads="1"/>
          </p:cNvPicPr>
          <p:nvPr/>
        </p:nvPicPr>
        <p:blipFill>
          <a:blip r:embed="rId10" cstate="print"/>
          <a:srcRect/>
          <a:stretch>
            <a:fillRect/>
          </a:stretch>
        </p:blipFill>
        <p:spPr bwMode="auto">
          <a:xfrm>
            <a:off x="2018852" y="749619"/>
            <a:ext cx="2304256" cy="1368152"/>
          </a:xfrm>
          <a:prstGeom prst="rect">
            <a:avLst/>
          </a:prstGeom>
          <a:noFill/>
        </p:spPr>
      </p:pic>
      <p:pic>
        <p:nvPicPr>
          <p:cNvPr id="11" name="Picture 9" descr="C:\Users\Home\YandexDisk\Загрузки\IMG_2279.JPG"/>
          <p:cNvPicPr>
            <a:picLocks noChangeAspect="1" noChangeArrowheads="1"/>
          </p:cNvPicPr>
          <p:nvPr/>
        </p:nvPicPr>
        <p:blipFill>
          <a:blip r:embed="rId11" cstate="print"/>
          <a:srcRect/>
          <a:stretch>
            <a:fillRect/>
          </a:stretch>
        </p:blipFill>
        <p:spPr bwMode="auto">
          <a:xfrm>
            <a:off x="2309827" y="3865529"/>
            <a:ext cx="1830125" cy="1368152"/>
          </a:xfrm>
          <a:prstGeom prst="rect">
            <a:avLst/>
          </a:prstGeom>
          <a:noFill/>
        </p:spPr>
      </p:pic>
      <p:pic>
        <p:nvPicPr>
          <p:cNvPr id="12" name="Picture 4" descr="C:\Users\Home\Documents\DCIM\100IMAGE\PICT6456.JPG"/>
          <p:cNvPicPr>
            <a:picLocks noChangeAspect="1" noChangeArrowheads="1"/>
          </p:cNvPicPr>
          <p:nvPr/>
        </p:nvPicPr>
        <p:blipFill>
          <a:blip r:embed="rId12" cstate="print"/>
          <a:srcRect/>
          <a:stretch>
            <a:fillRect/>
          </a:stretch>
        </p:blipFill>
        <p:spPr bwMode="auto">
          <a:xfrm>
            <a:off x="4323108" y="3387119"/>
            <a:ext cx="2075723" cy="1556792"/>
          </a:xfrm>
          <a:prstGeom prst="rect">
            <a:avLst/>
          </a:prstGeom>
          <a:noFill/>
        </p:spPr>
      </p:pic>
      <p:pic>
        <p:nvPicPr>
          <p:cNvPr id="13" name="Picture 5" descr="C:\Users\Home\Documents\DCIM\100IMAGE\PICT6465.JPG"/>
          <p:cNvPicPr>
            <a:picLocks noChangeAspect="1" noChangeArrowheads="1"/>
          </p:cNvPicPr>
          <p:nvPr/>
        </p:nvPicPr>
        <p:blipFill>
          <a:blip r:embed="rId13" cstate="print"/>
          <a:srcRect/>
          <a:stretch>
            <a:fillRect/>
          </a:stretch>
        </p:blipFill>
        <p:spPr bwMode="auto">
          <a:xfrm>
            <a:off x="6690487" y="3136805"/>
            <a:ext cx="1995594" cy="1722103"/>
          </a:xfrm>
          <a:prstGeom prst="rect">
            <a:avLst/>
          </a:prstGeom>
          <a:noFill/>
        </p:spPr>
      </p:pic>
      <p:sp>
        <p:nvSpPr>
          <p:cNvPr id="2" name="Прямоугольник 1"/>
          <p:cNvSpPr/>
          <p:nvPr/>
        </p:nvSpPr>
        <p:spPr>
          <a:xfrm>
            <a:off x="2149220" y="260648"/>
            <a:ext cx="3502900" cy="369332"/>
          </a:xfrm>
          <a:prstGeom prst="rect">
            <a:avLst/>
          </a:prstGeom>
        </p:spPr>
        <p:txBody>
          <a:bodyPr wrap="square">
            <a:spAutoFit/>
          </a:bodyPr>
          <a:lstStyle/>
          <a:p>
            <a:r>
              <a:rPr lang="ru-RU" b="1" dirty="0">
                <a:solidFill>
                  <a:srgbClr val="FF0000"/>
                </a:solidFill>
              </a:rPr>
              <a:t>Посещение </a:t>
            </a:r>
            <a:r>
              <a:rPr lang="ru-RU" b="1">
                <a:solidFill>
                  <a:srgbClr val="FF0000"/>
                </a:solidFill>
              </a:rPr>
              <a:t>музеев </a:t>
            </a:r>
            <a:r>
              <a:rPr lang="ru-RU" b="1" smtClean="0">
                <a:solidFill>
                  <a:srgbClr val="FF0000"/>
                </a:solidFill>
              </a:rPr>
              <a:t>города.</a:t>
            </a:r>
            <a:endParaRPr lang="ru-RU" b="1" dirty="0">
              <a:solidFill>
                <a:srgbClr val="FF0000"/>
              </a:solidFill>
            </a:endParaRPr>
          </a:p>
        </p:txBody>
      </p:sp>
      <p:pic>
        <p:nvPicPr>
          <p:cNvPr id="15" name="Picture 2" descr="C:\Users\Краеведческий  отдел\Downloads\IMG_20191008_134121.jp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4571998" y="777663"/>
            <a:ext cx="1800201" cy="2400268"/>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C:\Users\Краеведческий  отдел\Downloads\IMG_20191008_135428.jpg"/>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7406182" y="4858909"/>
            <a:ext cx="1437624" cy="1916832"/>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7" descr="C:\Users\Краеведческий  отдел\Downloads\IMG_20191008_132521.jpg"/>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2309828" y="2276349"/>
            <a:ext cx="2262172" cy="152531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3" descr="C:\Users\Краеведческий  отдел\Downloads\IMG_20191008_135613.jpg"/>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6665905" y="260648"/>
            <a:ext cx="1995685" cy="26609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445669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avatars.mds.yandex.net/get-pdb/1823871/0737501b-aeec-4218-8638-71b0c51c10c6/s1200?webp=fals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4653"/>
            <a:ext cx="9143999"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3" descr="F:\DCIM\100IMAGE\PICT6528.JPG"/>
          <p:cNvPicPr>
            <a:picLocks noChangeAspect="1" noChangeArrowheads="1"/>
          </p:cNvPicPr>
          <p:nvPr/>
        </p:nvPicPr>
        <p:blipFill>
          <a:blip r:embed="rId3" cstate="print"/>
          <a:srcRect/>
          <a:stretch>
            <a:fillRect/>
          </a:stretch>
        </p:blipFill>
        <p:spPr bwMode="auto">
          <a:xfrm>
            <a:off x="1862302" y="3504645"/>
            <a:ext cx="1707597" cy="2150858"/>
          </a:xfrm>
          <a:prstGeom prst="rect">
            <a:avLst/>
          </a:prstGeom>
          <a:noFill/>
        </p:spPr>
      </p:pic>
      <p:pic>
        <p:nvPicPr>
          <p:cNvPr id="6" name="Picture 2" descr="F:\DCIM\100IMAGE\PICT6529.JPG"/>
          <p:cNvPicPr>
            <a:picLocks noChangeAspect="1" noChangeArrowheads="1"/>
          </p:cNvPicPr>
          <p:nvPr/>
        </p:nvPicPr>
        <p:blipFill>
          <a:blip r:embed="rId4" cstate="print"/>
          <a:srcRect/>
          <a:stretch>
            <a:fillRect/>
          </a:stretch>
        </p:blipFill>
        <p:spPr bwMode="auto">
          <a:xfrm>
            <a:off x="4387985" y="3526313"/>
            <a:ext cx="1683101" cy="2143520"/>
          </a:xfrm>
          <a:prstGeom prst="rect">
            <a:avLst/>
          </a:prstGeom>
          <a:noFill/>
        </p:spPr>
      </p:pic>
      <p:pic>
        <p:nvPicPr>
          <p:cNvPr id="1027" name="Picture 3" descr="C:\Users\Краеведческий  отдел\Downloads\IMG-20180622-WA0005.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r="23503"/>
          <a:stretch/>
        </p:blipFill>
        <p:spPr bwMode="auto">
          <a:xfrm>
            <a:off x="1862302" y="940165"/>
            <a:ext cx="1707597" cy="209254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Краеведческий  отдел\Downloads\IMG-20180622-WA0006.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835126" y="3348371"/>
            <a:ext cx="1939411" cy="2292483"/>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Краеведческий  отдел\Downloads\IMG-20180622-WA0009.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388842" y="924769"/>
            <a:ext cx="1632967" cy="217956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sers\Краеведческий  отдел\Downloads\IMG-20180622-WA0007.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300192" y="939120"/>
            <a:ext cx="2474345" cy="1853826"/>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1619672" y="332656"/>
            <a:ext cx="6696744" cy="307777"/>
          </a:xfrm>
          <a:prstGeom prst="rect">
            <a:avLst/>
          </a:prstGeom>
        </p:spPr>
        <p:txBody>
          <a:bodyPr wrap="square">
            <a:spAutoFit/>
          </a:bodyPr>
          <a:lstStyle/>
          <a:p>
            <a:pPr algn="ctr"/>
            <a:r>
              <a:rPr lang="ru-RU" sz="1400" b="1" dirty="0" smtClean="0">
                <a:solidFill>
                  <a:srgbClr val="FF0000"/>
                </a:solidFill>
                <a:latin typeface="Times New Roman" pitchFamily="18" charset="0"/>
                <a:cs typeface="Times New Roman" pitchFamily="18" charset="0"/>
              </a:rPr>
              <a:t>Пришкольный лагерь. День Памяти и скорби 22 июня  2018г.</a:t>
            </a:r>
            <a:endParaRPr lang="ru-RU" sz="1400" dirty="0"/>
          </a:p>
        </p:txBody>
      </p:sp>
    </p:spTree>
    <p:extLst>
      <p:ext uri="{BB962C8B-B14F-4D97-AF65-F5344CB8AC3E}">
        <p14:creationId xmlns:p14="http://schemas.microsoft.com/office/powerpoint/2010/main" val="41235930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avatars.mds.yandex.net/get-pdb/1823871/0737501b-aeec-4218-8638-71b0c51c10c6/s1200?webp=fals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223343"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460375" y="188640"/>
            <a:ext cx="8000057" cy="1292662"/>
          </a:xfrm>
          <a:prstGeom prst="rect">
            <a:avLst/>
          </a:prstGeom>
        </p:spPr>
        <p:txBody>
          <a:bodyPr wrap="square">
            <a:spAutoFit/>
          </a:bodyPr>
          <a:lstStyle/>
          <a:p>
            <a:pPr lvl="0" eaLnBrk="0" fontAlgn="base" hangingPunct="0">
              <a:spcBef>
                <a:spcPct val="0"/>
              </a:spcBef>
              <a:spcAft>
                <a:spcPct val="0"/>
              </a:spcAft>
            </a:pPr>
            <a:r>
              <a:rPr lang="ru-RU" sz="2400" b="1" dirty="0" smtClean="0">
                <a:solidFill>
                  <a:srgbClr val="FF0000"/>
                </a:solidFill>
                <a:latin typeface="Times New Roman" pitchFamily="18" charset="0"/>
                <a:ea typeface="Times New Roman" pitchFamily="18" charset="0"/>
                <a:cs typeface="Times New Roman" pitchFamily="18" charset="0"/>
              </a:rPr>
              <a:t>               </a:t>
            </a:r>
            <a:r>
              <a:rPr lang="en-US" b="1" dirty="0">
                <a:solidFill>
                  <a:srgbClr val="FF0000"/>
                </a:solidFill>
                <a:latin typeface="Times New Roman" pitchFamily="18" charset="0"/>
                <a:ea typeface="Times New Roman" pitchFamily="18" charset="0"/>
                <a:cs typeface="Times New Roman" pitchFamily="18" charset="0"/>
              </a:rPr>
              <a:t>X</a:t>
            </a:r>
            <a:r>
              <a:rPr lang="ru-RU" b="1" dirty="0" smtClean="0">
                <a:solidFill>
                  <a:srgbClr val="FF0000"/>
                </a:solidFill>
                <a:latin typeface="Times New Roman" pitchFamily="18" charset="0"/>
                <a:ea typeface="Times New Roman" pitchFamily="18" charset="0"/>
                <a:cs typeface="Times New Roman" pitchFamily="18" charset="0"/>
              </a:rPr>
              <a:t>.  СОТРУДНИЧЕСТВО. СВЯЗИ С ОБЩЕСТВЕННОСТЬЮ. </a:t>
            </a:r>
            <a:r>
              <a:rPr lang="en-US" b="1" dirty="0" smtClean="0">
                <a:solidFill>
                  <a:srgbClr val="FF0000"/>
                </a:solidFill>
                <a:latin typeface="Times New Roman" pitchFamily="18" charset="0"/>
                <a:ea typeface="Times New Roman" pitchFamily="18" charset="0"/>
                <a:cs typeface="Times New Roman" pitchFamily="18" charset="0"/>
              </a:rPr>
              <a:t> </a:t>
            </a:r>
            <a:r>
              <a:rPr lang="ru-RU" b="1" dirty="0" smtClean="0">
                <a:solidFill>
                  <a:srgbClr val="FF0000"/>
                </a:solidFill>
                <a:latin typeface="Times New Roman" pitchFamily="18" charset="0"/>
                <a:ea typeface="Times New Roman" pitchFamily="18" charset="0"/>
                <a:cs typeface="Times New Roman" pitchFamily="18" charset="0"/>
              </a:rPr>
              <a:t>                     </a:t>
            </a:r>
          </a:p>
          <a:p>
            <a:pPr lvl="0" eaLnBrk="0" fontAlgn="base" hangingPunct="0">
              <a:spcBef>
                <a:spcPct val="0"/>
              </a:spcBef>
              <a:spcAft>
                <a:spcPct val="0"/>
              </a:spcAft>
            </a:pPr>
            <a:endParaRPr lang="ru-RU" b="1" dirty="0" smtClean="0">
              <a:solidFill>
                <a:srgbClr val="FF0000"/>
              </a:solidFill>
              <a:latin typeface="Times New Roman" pitchFamily="18" charset="0"/>
              <a:cs typeface="Times New Roman" pitchFamily="18" charset="0"/>
            </a:endParaRPr>
          </a:p>
          <a:p>
            <a:pPr lvl="0" eaLnBrk="0" fontAlgn="base" hangingPunct="0">
              <a:spcBef>
                <a:spcPct val="0"/>
              </a:spcBef>
              <a:spcAft>
                <a:spcPct val="0"/>
              </a:spcAft>
            </a:pPr>
            <a:endParaRPr lang="ru-RU" b="1" dirty="0" smtClean="0">
              <a:solidFill>
                <a:srgbClr val="FF0000"/>
              </a:solidFill>
              <a:latin typeface="Times New Roman" pitchFamily="18" charset="0"/>
              <a:cs typeface="Times New Roman" pitchFamily="18" charset="0"/>
            </a:endParaRPr>
          </a:p>
          <a:p>
            <a:pPr lvl="0" eaLnBrk="0" fontAlgn="base" hangingPunct="0">
              <a:spcBef>
                <a:spcPct val="0"/>
              </a:spcBef>
              <a:spcAft>
                <a:spcPct val="0"/>
              </a:spcAft>
            </a:pPr>
            <a:endParaRPr lang="ru-RU" b="1" dirty="0" smtClean="0">
              <a:solidFill>
                <a:srgbClr val="FF0000"/>
              </a:solidFill>
              <a:latin typeface="Times New Roman" pitchFamily="18" charset="0"/>
              <a:cs typeface="Times New Roman" pitchFamily="18" charset="0"/>
            </a:endParaRPr>
          </a:p>
        </p:txBody>
      </p:sp>
      <p:sp>
        <p:nvSpPr>
          <p:cNvPr id="2" name="AutoShape 2" descr="Картинки по запросу эмблема ворлдскиллс в казани"/>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4" name="AutoShape 4" descr="Картинки по запросу эмблема ворлдскиллс в казани"/>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5" name="AutoShape 6" descr="Картинки по запросу эмблема ворлдскиллс в казани"/>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7175" name="Picture 7" descr="C:\Users\Краеведческий  отдел\Pictures\meropriyatie-678x38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00035" y="747827"/>
            <a:ext cx="2147191" cy="1582065"/>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C:\Users\Краеведческий  отдел\Downloads\IMG-20190823-WA0006.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56090" y="747827"/>
            <a:ext cx="1351983" cy="1462814"/>
          </a:xfrm>
          <a:prstGeom prst="rect">
            <a:avLst/>
          </a:prstGeom>
          <a:noFill/>
          <a:extLst>
            <a:ext uri="{909E8E84-426E-40DD-AFC4-6F175D3DCCD1}">
              <a14:hiddenFill xmlns:a14="http://schemas.microsoft.com/office/drawing/2010/main">
                <a:solidFill>
                  <a:srgbClr val="FFFFFF"/>
                </a:solidFill>
              </a14:hiddenFill>
            </a:ext>
          </a:extLst>
        </p:spPr>
      </p:pic>
      <p:pic>
        <p:nvPicPr>
          <p:cNvPr id="7177" name="Picture 9" descr="C:\Users\Краеведческий  отдел\Downloads\IMG-20190823-WA0012.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092279" y="1654311"/>
            <a:ext cx="1820426" cy="1088224"/>
          </a:xfrm>
          <a:prstGeom prst="rect">
            <a:avLst/>
          </a:prstGeom>
          <a:noFill/>
          <a:extLst>
            <a:ext uri="{909E8E84-426E-40DD-AFC4-6F175D3DCCD1}">
              <a14:hiddenFill xmlns:a14="http://schemas.microsoft.com/office/drawing/2010/main">
                <a:solidFill>
                  <a:srgbClr val="FFFFFF"/>
                </a:solidFill>
              </a14:hiddenFill>
            </a:ext>
          </a:extLst>
        </p:spPr>
      </p:pic>
      <p:pic>
        <p:nvPicPr>
          <p:cNvPr id="7178" name="Picture 10" descr="C:\Users\Краеведческий  отдел\Downloads\IMG-20190823-WA0004.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5342" y="1242338"/>
            <a:ext cx="1795362" cy="198664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C:\Users\Краеведческий  отдел\Downloads\IMG_20190823_123022.jp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15401" b="1"/>
          <a:stretch/>
        </p:blipFill>
        <p:spPr bwMode="auto">
          <a:xfrm>
            <a:off x="4284259" y="444304"/>
            <a:ext cx="1728457" cy="2189110"/>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flipV="1">
            <a:off x="7508072" y="3613666"/>
            <a:ext cx="1404633" cy="369332"/>
          </a:xfrm>
          <a:prstGeom prst="rect">
            <a:avLst/>
          </a:prstGeom>
        </p:spPr>
        <p:txBody>
          <a:bodyPr wrap="square">
            <a:spAutoFit/>
          </a:bodyPr>
          <a:lstStyle/>
          <a:p>
            <a:pPr lvl="0" eaLnBrk="0" fontAlgn="base" hangingPunct="0">
              <a:spcBef>
                <a:spcPct val="0"/>
              </a:spcBef>
              <a:spcAft>
                <a:spcPct val="0"/>
              </a:spcAft>
            </a:pPr>
            <a:endParaRPr lang="ru-RU" b="1" dirty="0">
              <a:solidFill>
                <a:srgbClr val="FF0000"/>
              </a:solidFill>
              <a:latin typeface="Times New Roman" pitchFamily="18" charset="0"/>
              <a:ea typeface="Times New Roman" pitchFamily="18" charset="0"/>
              <a:cs typeface="Times New Roman" pitchFamily="18" charset="0"/>
            </a:endParaRPr>
          </a:p>
        </p:txBody>
      </p:sp>
      <p:sp>
        <p:nvSpPr>
          <p:cNvPr id="7" name="Прямоугольник 6"/>
          <p:cNvSpPr/>
          <p:nvPr/>
        </p:nvSpPr>
        <p:spPr>
          <a:xfrm>
            <a:off x="4026818" y="3244334"/>
            <a:ext cx="184731" cy="646331"/>
          </a:xfrm>
          <a:prstGeom prst="rect">
            <a:avLst/>
          </a:prstGeom>
        </p:spPr>
        <p:txBody>
          <a:bodyPr wrap="none">
            <a:spAutoFit/>
          </a:bodyPr>
          <a:lstStyle/>
          <a:p>
            <a:endParaRPr lang="ru-RU" dirty="0" smtClean="0"/>
          </a:p>
          <a:p>
            <a:endParaRPr lang="ru-RU" dirty="0"/>
          </a:p>
        </p:txBody>
      </p:sp>
      <p:sp>
        <p:nvSpPr>
          <p:cNvPr id="8" name="Прямоугольник 7"/>
          <p:cNvSpPr/>
          <p:nvPr/>
        </p:nvSpPr>
        <p:spPr>
          <a:xfrm>
            <a:off x="1187624" y="2757823"/>
            <a:ext cx="7272808" cy="646331"/>
          </a:xfrm>
          <a:prstGeom prst="rect">
            <a:avLst/>
          </a:prstGeom>
        </p:spPr>
        <p:txBody>
          <a:bodyPr wrap="square">
            <a:spAutoFit/>
          </a:bodyPr>
          <a:lstStyle/>
          <a:p>
            <a:pPr algn="ctr"/>
            <a:r>
              <a:rPr lang="ru-RU" sz="1200" b="1" dirty="0">
                <a:solidFill>
                  <a:srgbClr val="C00000"/>
                </a:solidFill>
                <a:latin typeface="Times New Roman" pitchFamily="18" charset="0"/>
                <a:cs typeface="Times New Roman" pitchFamily="18" charset="0"/>
              </a:rPr>
              <a:t>45-й чемпионат мира по профессиональному мастерству международной некоммерческой </a:t>
            </a:r>
            <a:r>
              <a:rPr lang="ru-RU" sz="1200" b="1" dirty="0" smtClean="0">
                <a:solidFill>
                  <a:srgbClr val="C00000"/>
                </a:solidFill>
                <a:latin typeface="Times New Roman" pitchFamily="18" charset="0"/>
                <a:cs typeface="Times New Roman" pitchFamily="18" charset="0"/>
              </a:rPr>
              <a:t>организации</a:t>
            </a:r>
            <a:r>
              <a:rPr lang="en-US" sz="1200" b="1" dirty="0" smtClean="0">
                <a:solidFill>
                  <a:srgbClr val="C00000"/>
                </a:solidFill>
                <a:latin typeface="Times New Roman" pitchFamily="18" charset="0"/>
                <a:cs typeface="Times New Roman" pitchFamily="18" charset="0"/>
              </a:rPr>
              <a:t> </a:t>
            </a:r>
            <a:r>
              <a:rPr lang="en-US" sz="1200" b="1" dirty="0" err="1" smtClean="0">
                <a:solidFill>
                  <a:srgbClr val="C00000"/>
                </a:solidFill>
                <a:latin typeface="Times New Roman" pitchFamily="18" charset="0"/>
                <a:cs typeface="Times New Roman" pitchFamily="18" charset="0"/>
              </a:rPr>
              <a:t>WorldSkills</a:t>
            </a:r>
            <a:r>
              <a:rPr lang="ru-RU" sz="1200" b="1" dirty="0" smtClean="0">
                <a:solidFill>
                  <a:srgbClr val="C00000"/>
                </a:solidFill>
                <a:latin typeface="Times New Roman" pitchFamily="18" charset="0"/>
                <a:cs typeface="Times New Roman" pitchFamily="18" charset="0"/>
              </a:rPr>
              <a:t>, проходил </a:t>
            </a:r>
            <a:r>
              <a:rPr lang="ru-RU" sz="1200" b="1" dirty="0">
                <a:solidFill>
                  <a:srgbClr val="C00000"/>
                </a:solidFill>
                <a:latin typeface="Times New Roman" pitchFamily="18" charset="0"/>
                <a:cs typeface="Times New Roman" pitchFamily="18" charset="0"/>
              </a:rPr>
              <a:t>в городе </a:t>
            </a:r>
            <a:r>
              <a:rPr lang="ru-RU" sz="1200" b="1" dirty="0" smtClean="0">
                <a:solidFill>
                  <a:srgbClr val="C00000"/>
                </a:solidFill>
                <a:latin typeface="Times New Roman" pitchFamily="18" charset="0"/>
                <a:cs typeface="Times New Roman" pitchFamily="18" charset="0"/>
              </a:rPr>
              <a:t>Казани</a:t>
            </a:r>
            <a:r>
              <a:rPr lang="ru-RU" sz="1200" b="1" dirty="0">
                <a:solidFill>
                  <a:srgbClr val="C00000"/>
                </a:solidFill>
                <a:latin typeface="Times New Roman" pitchFamily="18" charset="0"/>
                <a:cs typeface="Times New Roman" pitchFamily="18" charset="0"/>
              </a:rPr>
              <a:t> с 22 по 27 августа 2019 </a:t>
            </a:r>
            <a:r>
              <a:rPr lang="ru-RU" sz="1200" b="1" dirty="0" smtClean="0">
                <a:solidFill>
                  <a:srgbClr val="C00000"/>
                </a:solidFill>
                <a:latin typeface="Times New Roman" pitchFamily="18" charset="0"/>
                <a:cs typeface="Times New Roman" pitchFamily="18" charset="0"/>
              </a:rPr>
              <a:t>года. Участники сборной  команды России</a:t>
            </a:r>
            <a:r>
              <a:rPr lang="en-US" sz="1200" b="1" dirty="0" smtClean="0">
                <a:solidFill>
                  <a:srgbClr val="C00000"/>
                </a:solidFill>
                <a:latin typeface="Times New Roman" pitchFamily="18" charset="0"/>
                <a:cs typeface="Times New Roman" pitchFamily="18" charset="0"/>
              </a:rPr>
              <a:t> </a:t>
            </a:r>
            <a:r>
              <a:rPr lang="ru-RU" sz="1200" b="1" dirty="0" smtClean="0">
                <a:solidFill>
                  <a:srgbClr val="C00000"/>
                </a:solidFill>
                <a:latin typeface="Times New Roman" pitchFamily="18" charset="0"/>
                <a:cs typeface="Times New Roman" pitchFamily="18" charset="0"/>
              </a:rPr>
              <a:t> на экскурсии в нашем музее 22.08.2019.</a:t>
            </a:r>
            <a:endParaRPr lang="ru-RU" sz="1200" b="1" dirty="0">
              <a:solidFill>
                <a:srgbClr val="C00000"/>
              </a:solidFill>
              <a:latin typeface="Times New Roman" pitchFamily="18" charset="0"/>
              <a:cs typeface="Times New Roman" pitchFamily="18" charset="0"/>
            </a:endParaRPr>
          </a:p>
        </p:txBody>
      </p:sp>
      <p:pic>
        <p:nvPicPr>
          <p:cNvPr id="15" name="Picture 5" descr="G:\Photos\IMG0284A.jpg"/>
          <p:cNvPicPr>
            <a:picLocks noChangeAspect="1" noChangeArrowheads="1"/>
          </p:cNvPicPr>
          <p:nvPr/>
        </p:nvPicPr>
        <p:blipFill>
          <a:blip r:embed="rId8" cstate="print"/>
          <a:srcRect/>
          <a:stretch>
            <a:fillRect/>
          </a:stretch>
        </p:blipFill>
        <p:spPr bwMode="auto">
          <a:xfrm>
            <a:off x="136554" y="3386898"/>
            <a:ext cx="1227138" cy="158482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6" name="Picture 3" descr="C:\Users\Home\Desktop\IMG0253A.jpg"/>
          <p:cNvPicPr>
            <a:picLocks noChangeAspect="1" noChangeArrowheads="1"/>
          </p:cNvPicPr>
          <p:nvPr/>
        </p:nvPicPr>
        <p:blipFill>
          <a:blip r:embed="rId9" cstate="print"/>
          <a:srcRect/>
          <a:stretch>
            <a:fillRect/>
          </a:stretch>
        </p:blipFill>
        <p:spPr bwMode="auto">
          <a:xfrm>
            <a:off x="1547664" y="3404154"/>
            <a:ext cx="1005778" cy="150866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7" name="Picture 2" descr="C:\Users\Home\Desktop\IMG0254A.jpg"/>
          <p:cNvPicPr>
            <a:picLocks noChangeAspect="1" noChangeArrowheads="1"/>
          </p:cNvPicPr>
          <p:nvPr/>
        </p:nvPicPr>
        <p:blipFill>
          <a:blip r:embed="rId10" cstate="print"/>
          <a:srcRect/>
          <a:stretch>
            <a:fillRect/>
          </a:stretch>
        </p:blipFill>
        <p:spPr bwMode="auto">
          <a:xfrm>
            <a:off x="2771801" y="3393224"/>
            <a:ext cx="1152127" cy="15305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8" name="Picture 4" descr="C:\Users\Home\Desktop\IMG0229A.jpg"/>
          <p:cNvPicPr>
            <a:picLocks noChangeAspect="1" noChangeArrowheads="1"/>
          </p:cNvPicPr>
          <p:nvPr/>
        </p:nvPicPr>
        <p:blipFill>
          <a:blip r:embed="rId11" cstate="print"/>
          <a:srcRect/>
          <a:stretch>
            <a:fillRect/>
          </a:stretch>
        </p:blipFill>
        <p:spPr bwMode="auto">
          <a:xfrm>
            <a:off x="4147226" y="3404154"/>
            <a:ext cx="1243641" cy="152175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9" name="Picture 3" descr="C:\Users\Home\Documents\DCIM\100IMAGE\PICT6348.JPG"/>
          <p:cNvPicPr>
            <a:picLocks noChangeAspect="1" noChangeArrowheads="1"/>
          </p:cNvPicPr>
          <p:nvPr/>
        </p:nvPicPr>
        <p:blipFill>
          <a:blip r:embed="rId12" cstate="print"/>
          <a:srcRect/>
          <a:stretch>
            <a:fillRect/>
          </a:stretch>
        </p:blipFill>
        <p:spPr bwMode="auto">
          <a:xfrm>
            <a:off x="117010" y="5263174"/>
            <a:ext cx="1795362" cy="1570942"/>
          </a:xfrm>
          <a:prstGeom prst="rect">
            <a:avLst/>
          </a:prstGeom>
          <a:noFill/>
        </p:spPr>
      </p:pic>
      <p:pic>
        <p:nvPicPr>
          <p:cNvPr id="20" name="Picture 4" descr="C:\Users\Home\Documents\DCIM\100IMAGE\PICT6349.JPG"/>
          <p:cNvPicPr>
            <a:picLocks noChangeAspect="1" noChangeArrowheads="1"/>
          </p:cNvPicPr>
          <p:nvPr/>
        </p:nvPicPr>
        <p:blipFill>
          <a:blip r:embed="rId13" cstate="print"/>
          <a:srcRect/>
          <a:stretch>
            <a:fillRect/>
          </a:stretch>
        </p:blipFill>
        <p:spPr bwMode="auto">
          <a:xfrm>
            <a:off x="2359712" y="5215237"/>
            <a:ext cx="1924547" cy="1533557"/>
          </a:xfrm>
          <a:prstGeom prst="rect">
            <a:avLst/>
          </a:prstGeom>
          <a:noFill/>
        </p:spPr>
      </p:pic>
      <p:pic>
        <p:nvPicPr>
          <p:cNvPr id="21" name="Picture 9" descr="C:\Users\Кабинет13\Documents\МУЗЕЙ\посещение мемориала ВОВ 1.03.2011\IMG_0878.JPG"/>
          <p:cNvPicPr>
            <a:picLocks noChangeAspect="1" noChangeArrowheads="1"/>
          </p:cNvPicPr>
          <p:nvPr/>
        </p:nvPicPr>
        <p:blipFill>
          <a:blip r:embed="rId14" cstate="print"/>
          <a:srcRect/>
          <a:stretch>
            <a:fillRect/>
          </a:stretch>
        </p:blipFill>
        <p:spPr bwMode="auto">
          <a:xfrm>
            <a:off x="4698263" y="5151740"/>
            <a:ext cx="2096156" cy="1572117"/>
          </a:xfrm>
          <a:prstGeom prst="rect">
            <a:avLst/>
          </a:prstGeom>
          <a:noFill/>
        </p:spPr>
      </p:pic>
      <p:sp>
        <p:nvSpPr>
          <p:cNvPr id="9" name="Прямоугольник 8"/>
          <p:cNvSpPr/>
          <p:nvPr/>
        </p:nvSpPr>
        <p:spPr>
          <a:xfrm rot="10800000" flipV="1">
            <a:off x="6329408" y="3451859"/>
            <a:ext cx="1410943" cy="369332"/>
          </a:xfrm>
          <a:prstGeom prst="rect">
            <a:avLst/>
          </a:prstGeom>
        </p:spPr>
        <p:txBody>
          <a:bodyPr wrap="square">
            <a:spAutoFit/>
          </a:bodyPr>
          <a:lstStyle/>
          <a:p>
            <a:r>
              <a:rPr lang="ru-RU" b="1" dirty="0" smtClean="0">
                <a:solidFill>
                  <a:srgbClr val="C00000"/>
                </a:solidFill>
                <a:latin typeface="Times New Roman" pitchFamily="18" charset="0"/>
                <a:cs typeface="Times New Roman" pitchFamily="18" charset="0"/>
              </a:rPr>
              <a:t>29</a:t>
            </a:r>
            <a:r>
              <a:rPr lang="ru-RU" b="1" dirty="0">
                <a:solidFill>
                  <a:srgbClr val="C00000"/>
                </a:solidFill>
                <a:latin typeface="Times New Roman" pitchFamily="18" charset="0"/>
                <a:cs typeface="Times New Roman" pitchFamily="18" charset="0"/>
              </a:rPr>
              <a:t>.</a:t>
            </a:r>
            <a:endParaRPr lang="ru-RU" dirty="0"/>
          </a:p>
        </p:txBody>
      </p:sp>
      <p:pic>
        <p:nvPicPr>
          <p:cNvPr id="24" name="Picture 7" descr="C:\Users\Кабинет13\Documents\МУЗЕЙ\посещение мемориала ВОВ 1.03.2011\IMG_0879.JPG"/>
          <p:cNvPicPr>
            <a:picLocks noChangeAspect="1" noChangeArrowheads="1"/>
          </p:cNvPicPr>
          <p:nvPr/>
        </p:nvPicPr>
        <p:blipFill>
          <a:blip r:embed="rId15" cstate="print"/>
          <a:srcRect/>
          <a:stretch>
            <a:fillRect/>
          </a:stretch>
        </p:blipFill>
        <p:spPr bwMode="auto">
          <a:xfrm>
            <a:off x="5645346" y="3429000"/>
            <a:ext cx="1662958" cy="1450481"/>
          </a:xfrm>
          <a:prstGeom prst="rect">
            <a:avLst/>
          </a:prstGeom>
          <a:noFill/>
        </p:spPr>
      </p:pic>
      <p:sp>
        <p:nvSpPr>
          <p:cNvPr id="12" name="Прямоугольник 11"/>
          <p:cNvSpPr/>
          <p:nvPr/>
        </p:nvSpPr>
        <p:spPr>
          <a:xfrm rot="10800000" flipH="1" flipV="1">
            <a:off x="7508073" y="3588291"/>
            <a:ext cx="1404632" cy="954107"/>
          </a:xfrm>
          <a:prstGeom prst="rect">
            <a:avLst/>
          </a:prstGeom>
        </p:spPr>
        <p:txBody>
          <a:bodyPr wrap="square">
            <a:spAutoFit/>
          </a:bodyPr>
          <a:lstStyle/>
          <a:p>
            <a:pPr algn="ctr"/>
            <a:r>
              <a:rPr lang="ru-RU" sz="1400" b="1" dirty="0" smtClean="0">
                <a:solidFill>
                  <a:srgbClr val="C00000"/>
                </a:solidFill>
                <a:latin typeface="Times New Roman" pitchFamily="18" charset="0"/>
                <a:cs typeface="Times New Roman" pitchFamily="18" charset="0"/>
              </a:rPr>
              <a:t>Музей-мемориал ВОВ в Казанском Кремле.</a:t>
            </a:r>
            <a:endParaRPr lang="ru-RU" sz="1400" dirty="0"/>
          </a:p>
        </p:txBody>
      </p:sp>
      <p:pic>
        <p:nvPicPr>
          <p:cNvPr id="26" name="Picture 3" descr="C:\Users\Краеведческий  отдел\Downloads\IMG_20191016_164756.jpg"/>
          <p:cNvPicPr>
            <a:picLocks noChangeAspect="1" noChangeArrowheads="1"/>
          </p:cNvPicPr>
          <p:nvPr/>
        </p:nvPicPr>
        <p:blipFill rotWithShape="1">
          <a:blip r:embed="rId16" cstate="print">
            <a:extLst>
              <a:ext uri="{28A0092B-C50C-407E-A947-70E740481C1C}">
                <a14:useLocalDpi xmlns:a14="http://schemas.microsoft.com/office/drawing/2010/main" val="0"/>
              </a:ext>
            </a:extLst>
          </a:blip>
          <a:srcRect l="9668" t="13530" r="17363" b="1394"/>
          <a:stretch/>
        </p:blipFill>
        <p:spPr bwMode="auto">
          <a:xfrm>
            <a:off x="7508072" y="4725145"/>
            <a:ext cx="1579813" cy="19987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52624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avatars.mds.yandex.net/get-pdb/1823871/0737501b-aeec-4218-8638-71b0c51c10c6/s1200?webp=fals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3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2049" name="Rectangle 1"/>
          <p:cNvSpPr>
            <a:spLocks noChangeArrowheads="1"/>
          </p:cNvSpPr>
          <p:nvPr/>
        </p:nvSpPr>
        <p:spPr bwMode="auto">
          <a:xfrm>
            <a:off x="1403648" y="1048022"/>
            <a:ext cx="7488832" cy="41549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tabLst/>
            </a:pPr>
            <a:r>
              <a:rPr kumimoji="0" lang="ru-RU"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СОДЕРЖАНИЕ</a:t>
            </a:r>
          </a:p>
          <a:p>
            <a:pPr marL="0" marR="0" lvl="0" indent="0" algn="l" defTabSz="914400" rtl="0" eaLnBrk="1" fontAlgn="base" latinLnBrk="0" hangingPunct="1">
              <a:lnSpc>
                <a:spcPct val="100000"/>
              </a:lnSpc>
              <a:spcBef>
                <a:spcPct val="0"/>
              </a:spcBef>
              <a:spcAft>
                <a:spcPct val="0"/>
              </a:spcAft>
              <a:buClrTx/>
              <a:buSzTx/>
              <a:tabLst/>
            </a:pPr>
            <a:endParaRPr kumimoji="0" lang="ru-RU" sz="20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Char char="•"/>
              <a:tabLst/>
            </a:pPr>
            <a:r>
              <a:rPr kumimoji="0" lang="ru-RU" sz="16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НАЗВАНИЕ И МЕСТОНАХОЖДЕНИЕ МУЗЕЯ.</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16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ИСТОРИЧЕСКАЯ СПРАВКА О СОЗДАНИИ МУЗЕЯ</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16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ЦЕЛИ И ЗАДАЧИ. СТРУКТУРА МУЗЕЯ</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16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ХАРАКТЕРИСТИКА ФОНДОВ.</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16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КРАТКОЕ ОПИСАНИЕ ЭКСПОЗИЦИИ</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16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ОСНОВНЫЕ НАПРАВЛЕНИЯ ДЕЯТЕЛЬНОСТИ ШКОЛЬНОГО МУЗЕЯ</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16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ПУТИ ПОПОЛНЕНИЯ ФОНДОВ.</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16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КРАТКИЙ ВАРИАНТ ЭКСКУРСИИ ПО МУЗЕЮ</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10.РОЛЬ МУЗЕЯ В ЖИЗНИ ШКОЛЫ</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11.СОТРУДНИЧЕСТВО. СВЯЗИ С ОБЩЕСТВЕННОСТЬЮ</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12.ПЕРСПЕКТИВЫ. ПЛАНЫ НА БУДУЩЕЕ</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13.АНАЛИТИЧЕСКАЯ СПРАВКА ПО ОБОБЩЕНИЮ ОПЫТА РАБОТЫ МУЗЕЯ ЗА 3 ГОДА.</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84651738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avatars.mds.yandex.net/get-pdb/1823871/0737501b-aeec-4218-8638-71b0c51c10c6/s1200?webp=fals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3999"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7" descr="C:\Users\Кабинет13\Documents\история\DSC_0750.JPG"/>
          <p:cNvPicPr>
            <a:picLocks noChangeAspect="1" noChangeArrowheads="1"/>
          </p:cNvPicPr>
          <p:nvPr/>
        </p:nvPicPr>
        <p:blipFill>
          <a:blip r:embed="rId3" cstate="print"/>
          <a:srcRect/>
          <a:stretch>
            <a:fillRect/>
          </a:stretch>
        </p:blipFill>
        <p:spPr bwMode="auto">
          <a:xfrm>
            <a:off x="79921" y="961325"/>
            <a:ext cx="1440160" cy="1728192"/>
          </a:xfrm>
          <a:prstGeom prst="rect">
            <a:avLst/>
          </a:prstGeom>
          <a:noFill/>
        </p:spPr>
      </p:pic>
      <p:pic>
        <p:nvPicPr>
          <p:cNvPr id="4" name="Picture 6" descr="C:\Users\Кабинет13\Documents\история\DSC_0746.JPG"/>
          <p:cNvPicPr>
            <a:picLocks noChangeAspect="1" noChangeArrowheads="1"/>
          </p:cNvPicPr>
          <p:nvPr/>
        </p:nvPicPr>
        <p:blipFill>
          <a:blip r:embed="rId4" cstate="print"/>
          <a:srcRect/>
          <a:stretch>
            <a:fillRect/>
          </a:stretch>
        </p:blipFill>
        <p:spPr bwMode="auto">
          <a:xfrm>
            <a:off x="4828668" y="981813"/>
            <a:ext cx="1205880" cy="1761553"/>
          </a:xfrm>
          <a:prstGeom prst="rect">
            <a:avLst/>
          </a:prstGeom>
          <a:noFill/>
        </p:spPr>
      </p:pic>
      <p:pic>
        <p:nvPicPr>
          <p:cNvPr id="5" name="Picture 10" descr="C:\Users\Кабинет13\Documents\история\DSC_0776.JPG"/>
          <p:cNvPicPr>
            <a:picLocks noChangeAspect="1" noChangeArrowheads="1"/>
          </p:cNvPicPr>
          <p:nvPr/>
        </p:nvPicPr>
        <p:blipFill>
          <a:blip r:embed="rId5" cstate="print"/>
          <a:srcRect/>
          <a:stretch>
            <a:fillRect/>
          </a:stretch>
        </p:blipFill>
        <p:spPr bwMode="auto">
          <a:xfrm>
            <a:off x="1590019" y="961325"/>
            <a:ext cx="1352029" cy="1728192"/>
          </a:xfrm>
          <a:prstGeom prst="rect">
            <a:avLst/>
          </a:prstGeom>
          <a:noFill/>
        </p:spPr>
      </p:pic>
      <p:pic>
        <p:nvPicPr>
          <p:cNvPr id="6" name="Picture 9" descr="C:\Users\Кабинет13\Documents\история\DSC_0768.JPG"/>
          <p:cNvPicPr>
            <a:picLocks noChangeAspect="1" noChangeArrowheads="1"/>
          </p:cNvPicPr>
          <p:nvPr/>
        </p:nvPicPr>
        <p:blipFill>
          <a:blip r:embed="rId6" cstate="print"/>
          <a:srcRect/>
          <a:stretch>
            <a:fillRect/>
          </a:stretch>
        </p:blipFill>
        <p:spPr bwMode="auto">
          <a:xfrm>
            <a:off x="6122965" y="976240"/>
            <a:ext cx="1388682" cy="1698362"/>
          </a:xfrm>
          <a:prstGeom prst="rect">
            <a:avLst/>
          </a:prstGeom>
          <a:noFill/>
        </p:spPr>
      </p:pic>
      <p:pic>
        <p:nvPicPr>
          <p:cNvPr id="7" name="Picture 12" descr="C:\Users\Кабинет13\Documents\история\DSC_0843.JPG"/>
          <p:cNvPicPr>
            <a:picLocks noChangeAspect="1" noChangeArrowheads="1"/>
          </p:cNvPicPr>
          <p:nvPr/>
        </p:nvPicPr>
        <p:blipFill>
          <a:blip r:embed="rId7" cstate="print"/>
          <a:srcRect/>
          <a:stretch>
            <a:fillRect/>
          </a:stretch>
        </p:blipFill>
        <p:spPr bwMode="auto">
          <a:xfrm>
            <a:off x="3017470" y="938061"/>
            <a:ext cx="1584176" cy="1805305"/>
          </a:xfrm>
          <a:prstGeom prst="rect">
            <a:avLst/>
          </a:prstGeom>
          <a:noFill/>
        </p:spPr>
      </p:pic>
      <p:pic>
        <p:nvPicPr>
          <p:cNvPr id="8" name="Picture 8" descr="C:\Users\Кабинет13\Documents\история\DSC_0756.JPG"/>
          <p:cNvPicPr>
            <a:picLocks noChangeAspect="1" noChangeArrowheads="1"/>
          </p:cNvPicPr>
          <p:nvPr/>
        </p:nvPicPr>
        <p:blipFill>
          <a:blip r:embed="rId8" cstate="print"/>
          <a:srcRect/>
          <a:stretch>
            <a:fillRect/>
          </a:stretch>
        </p:blipFill>
        <p:spPr bwMode="auto">
          <a:xfrm>
            <a:off x="7630228" y="666274"/>
            <a:ext cx="1283843" cy="1656184"/>
          </a:xfrm>
          <a:prstGeom prst="rect">
            <a:avLst/>
          </a:prstGeom>
          <a:noFill/>
        </p:spPr>
      </p:pic>
      <p:sp>
        <p:nvSpPr>
          <p:cNvPr id="9" name="Прямоугольник 8"/>
          <p:cNvSpPr/>
          <p:nvPr/>
        </p:nvSpPr>
        <p:spPr>
          <a:xfrm>
            <a:off x="1547663" y="404664"/>
            <a:ext cx="6082565" cy="523220"/>
          </a:xfrm>
          <a:prstGeom prst="rect">
            <a:avLst/>
          </a:prstGeom>
        </p:spPr>
        <p:txBody>
          <a:bodyPr wrap="square">
            <a:spAutoFit/>
          </a:bodyPr>
          <a:lstStyle/>
          <a:p>
            <a:r>
              <a:rPr lang="ru-RU" sz="1400" b="1" dirty="0" smtClean="0">
                <a:solidFill>
                  <a:srgbClr val="FF0000"/>
                </a:solidFill>
                <a:latin typeface="Times New Roman" pitchFamily="18" charset="0"/>
                <a:cs typeface="Times New Roman" pitchFamily="18" charset="0"/>
              </a:rPr>
              <a:t>Сотрудничество с Национальным  Музеем РТ.                                                     Историческая - интеллектуальная викторина «День героя Отечества»</a:t>
            </a:r>
            <a:endParaRPr lang="ru-RU" sz="1400" b="1" dirty="0"/>
          </a:p>
        </p:txBody>
      </p:sp>
      <p:pic>
        <p:nvPicPr>
          <p:cNvPr id="10" name="Picture 4" descr="C:\Users\Home\Documents\DCIM\100IMAGE\PICT6384.JPG"/>
          <p:cNvPicPr>
            <a:picLocks noChangeAspect="1" noChangeArrowheads="1"/>
          </p:cNvPicPr>
          <p:nvPr/>
        </p:nvPicPr>
        <p:blipFill>
          <a:blip r:embed="rId9" cstate="print"/>
          <a:srcRect/>
          <a:stretch>
            <a:fillRect/>
          </a:stretch>
        </p:blipFill>
        <p:spPr bwMode="auto">
          <a:xfrm>
            <a:off x="226247" y="3333831"/>
            <a:ext cx="1374487" cy="1767778"/>
          </a:xfrm>
          <a:prstGeom prst="rect">
            <a:avLst/>
          </a:prstGeom>
          <a:noFill/>
        </p:spPr>
      </p:pic>
      <p:pic>
        <p:nvPicPr>
          <p:cNvPr id="11" name="Picture 3" descr="C:\Users\Home\Documents\DCIM\100IMAGE\PICT6382.JPG"/>
          <p:cNvPicPr>
            <a:picLocks noChangeAspect="1" noChangeArrowheads="1"/>
          </p:cNvPicPr>
          <p:nvPr/>
        </p:nvPicPr>
        <p:blipFill>
          <a:blip r:embed="rId10" cstate="print"/>
          <a:srcRect/>
          <a:stretch>
            <a:fillRect/>
          </a:stretch>
        </p:blipFill>
        <p:spPr bwMode="auto">
          <a:xfrm>
            <a:off x="1754314" y="3333831"/>
            <a:ext cx="1729237" cy="1825186"/>
          </a:xfrm>
          <a:prstGeom prst="rect">
            <a:avLst/>
          </a:prstGeom>
          <a:noFill/>
        </p:spPr>
      </p:pic>
      <p:pic>
        <p:nvPicPr>
          <p:cNvPr id="12" name="Picture 4" descr="F:\DCIM\100IMAGE\PICT6383.JPG"/>
          <p:cNvPicPr>
            <a:picLocks noChangeAspect="1" noChangeArrowheads="1"/>
          </p:cNvPicPr>
          <p:nvPr/>
        </p:nvPicPr>
        <p:blipFill>
          <a:blip r:embed="rId11" cstate="print"/>
          <a:srcRect/>
          <a:stretch>
            <a:fillRect/>
          </a:stretch>
        </p:blipFill>
        <p:spPr bwMode="auto">
          <a:xfrm>
            <a:off x="3635896" y="3301267"/>
            <a:ext cx="1452205" cy="1800342"/>
          </a:xfrm>
          <a:prstGeom prst="rect">
            <a:avLst/>
          </a:prstGeom>
          <a:noFill/>
        </p:spPr>
      </p:pic>
      <p:pic>
        <p:nvPicPr>
          <p:cNvPr id="13" name="Picture 2" descr="C:\Users\Home\Documents\DCIM\100IMAGE\PICT6378.JPG"/>
          <p:cNvPicPr>
            <a:picLocks noChangeAspect="1" noChangeArrowheads="1"/>
          </p:cNvPicPr>
          <p:nvPr/>
        </p:nvPicPr>
        <p:blipFill>
          <a:blip r:embed="rId12" cstate="print"/>
          <a:srcRect/>
          <a:stretch>
            <a:fillRect/>
          </a:stretch>
        </p:blipFill>
        <p:spPr bwMode="auto">
          <a:xfrm>
            <a:off x="5276475" y="3256785"/>
            <a:ext cx="1516146" cy="1844824"/>
          </a:xfrm>
          <a:prstGeom prst="rect">
            <a:avLst/>
          </a:prstGeom>
          <a:noFill/>
        </p:spPr>
      </p:pic>
      <p:pic>
        <p:nvPicPr>
          <p:cNvPr id="14" name="Picture 5" descr="C:\Users\Home\Documents\DCIM\100IMAGE\PICT6388.JPG"/>
          <p:cNvPicPr>
            <a:picLocks noChangeAspect="1" noChangeArrowheads="1"/>
          </p:cNvPicPr>
          <p:nvPr/>
        </p:nvPicPr>
        <p:blipFill>
          <a:blip r:embed="rId13" cstate="print"/>
          <a:srcRect/>
          <a:stretch>
            <a:fillRect/>
          </a:stretch>
        </p:blipFill>
        <p:spPr bwMode="auto">
          <a:xfrm>
            <a:off x="7115075" y="3134131"/>
            <a:ext cx="1490845" cy="1931322"/>
          </a:xfrm>
          <a:prstGeom prst="rect">
            <a:avLst/>
          </a:prstGeom>
          <a:noFill/>
        </p:spPr>
      </p:pic>
      <p:sp>
        <p:nvSpPr>
          <p:cNvPr id="2" name="Прямоугольник 1"/>
          <p:cNvSpPr/>
          <p:nvPr/>
        </p:nvSpPr>
        <p:spPr>
          <a:xfrm>
            <a:off x="611561" y="2674603"/>
            <a:ext cx="6696743" cy="646331"/>
          </a:xfrm>
          <a:prstGeom prst="rect">
            <a:avLst/>
          </a:prstGeom>
        </p:spPr>
        <p:txBody>
          <a:bodyPr wrap="square">
            <a:spAutoFit/>
          </a:bodyPr>
          <a:lstStyle/>
          <a:p>
            <a:pPr lvl="0" fontAlgn="base">
              <a:spcBef>
                <a:spcPct val="0"/>
              </a:spcBef>
              <a:spcAft>
                <a:spcPct val="0"/>
              </a:spcAft>
            </a:pPr>
            <a:r>
              <a:rPr lang="ru-RU" sz="1200" b="1" dirty="0">
                <a:solidFill>
                  <a:srgbClr val="FF0000"/>
                </a:solidFill>
                <a:latin typeface="Times New Roman" pitchFamily="18" charset="0"/>
                <a:cs typeface="Times New Roman" pitchFamily="18" charset="0"/>
              </a:rPr>
              <a:t>Активисты школьного музея проводят экскурсии  в администрации Ново-Савиновского района накануне праздника Дня Единства </a:t>
            </a:r>
            <a:r>
              <a:rPr lang="ru-RU" sz="1200" b="1" dirty="0" smtClean="0">
                <a:solidFill>
                  <a:srgbClr val="FF0000"/>
                </a:solidFill>
                <a:latin typeface="Times New Roman" pitchFamily="18" charset="0"/>
                <a:cs typeface="Times New Roman" pitchFamily="18" charset="0"/>
              </a:rPr>
              <a:t>для </a:t>
            </a:r>
            <a:r>
              <a:rPr lang="ru-RU" sz="1200" b="1" dirty="0">
                <a:solidFill>
                  <a:srgbClr val="FF0000"/>
                </a:solidFill>
                <a:latin typeface="Times New Roman" pitchFamily="18" charset="0"/>
                <a:cs typeface="Times New Roman" pitchFamily="18" charset="0"/>
              </a:rPr>
              <a:t>ребят</a:t>
            </a:r>
            <a:r>
              <a:rPr lang="en-US" sz="1200" b="1" dirty="0">
                <a:solidFill>
                  <a:srgbClr val="FF0000"/>
                </a:solidFill>
                <a:latin typeface="Times New Roman" pitchFamily="18" charset="0"/>
                <a:cs typeface="Times New Roman" pitchFamily="18" charset="0"/>
              </a:rPr>
              <a:t>,</a:t>
            </a:r>
            <a:r>
              <a:rPr lang="ru-RU" sz="1200" b="1" dirty="0">
                <a:solidFill>
                  <a:srgbClr val="FF0000"/>
                </a:solidFill>
                <a:latin typeface="Times New Roman" pitchFamily="18" charset="0"/>
                <a:cs typeface="Times New Roman" pitchFamily="18" charset="0"/>
              </a:rPr>
              <a:t> которые впервые получают  паспорта и  призывников  в армию</a:t>
            </a:r>
            <a:r>
              <a:rPr lang="en-US" sz="1200" b="1" dirty="0">
                <a:solidFill>
                  <a:srgbClr val="FF0000"/>
                </a:solidFill>
                <a:latin typeface="Times New Roman" pitchFamily="18" charset="0"/>
                <a:cs typeface="Times New Roman" pitchFamily="18" charset="0"/>
              </a:rPr>
              <a:t>.</a:t>
            </a:r>
            <a:endParaRPr lang="ru-RU" sz="1200" b="1" dirty="0">
              <a:solidFill>
                <a:srgbClr val="FF0000"/>
              </a:solidFill>
              <a:latin typeface="Times New Roman" pitchFamily="18" charset="0"/>
              <a:cs typeface="Times New Roman" pitchFamily="18" charset="0"/>
            </a:endParaRPr>
          </a:p>
        </p:txBody>
      </p:sp>
      <p:pic>
        <p:nvPicPr>
          <p:cNvPr id="16" name="Picture 3" descr="C:\Users\Краеведческий  отдел\Downloads\IMG_20191004_150012.jp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530916" y="5243617"/>
            <a:ext cx="1296144" cy="151880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17" name="Picture 5" descr="C:\Users\Краеведческий  отдел\Downloads\IMG_20191004_145922.jpg"/>
          <p:cNvPicPr>
            <a:picLocks noChangeAspect="1" noChangeArrowheads="1"/>
          </p:cNvPicPr>
          <p:nvPr/>
        </p:nvPicPr>
        <p:blipFill rotWithShape="1">
          <a:blip r:embed="rId15" cstate="print">
            <a:extLst>
              <a:ext uri="{28A0092B-C50C-407E-A947-70E740481C1C}">
                <a14:useLocalDpi xmlns:a14="http://schemas.microsoft.com/office/drawing/2010/main" val="0"/>
              </a:ext>
            </a:extLst>
          </a:blip>
          <a:srcRect r="10548"/>
          <a:stretch/>
        </p:blipFill>
        <p:spPr bwMode="auto">
          <a:xfrm>
            <a:off x="7373876" y="5255267"/>
            <a:ext cx="973241" cy="145068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15" name="Прямоугольник 14"/>
          <p:cNvSpPr/>
          <p:nvPr/>
        </p:nvSpPr>
        <p:spPr>
          <a:xfrm rot="10800000" flipV="1">
            <a:off x="4361998" y="5275660"/>
            <a:ext cx="914477" cy="369332"/>
          </a:xfrm>
          <a:prstGeom prst="rect">
            <a:avLst/>
          </a:prstGeom>
        </p:spPr>
        <p:txBody>
          <a:bodyPr wrap="square">
            <a:spAutoFit/>
          </a:bodyPr>
          <a:lstStyle/>
          <a:p>
            <a:r>
              <a:rPr lang="ru-RU" b="1" dirty="0" smtClean="0">
                <a:solidFill>
                  <a:srgbClr val="FF0000"/>
                </a:solidFill>
                <a:latin typeface="Times New Roman" pitchFamily="18" charset="0"/>
                <a:cs typeface="Times New Roman" pitchFamily="18" charset="0"/>
              </a:rPr>
              <a:t>СМИ </a:t>
            </a:r>
            <a:endParaRPr lang="ru-RU" dirty="0"/>
          </a:p>
        </p:txBody>
      </p:sp>
    </p:spTree>
    <p:extLst>
      <p:ext uri="{BB962C8B-B14F-4D97-AF65-F5344CB8AC3E}">
        <p14:creationId xmlns:p14="http://schemas.microsoft.com/office/powerpoint/2010/main" val="328526243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avatars.mds.yandex.net/get-pdb/1823871/0737501b-aeec-4218-8638-71b0c51c10c6/s1200?webp=fals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3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1187624" y="476672"/>
            <a:ext cx="7776864" cy="6001643"/>
          </a:xfrm>
          <a:prstGeom prst="rect">
            <a:avLst/>
          </a:prstGeom>
        </p:spPr>
        <p:txBody>
          <a:bodyPr wrap="square">
            <a:spAutoFit/>
          </a:bodyPr>
          <a:lstStyle/>
          <a:p>
            <a:r>
              <a:rPr lang="ru-RU" sz="2400" b="1" dirty="0" smtClean="0">
                <a:solidFill>
                  <a:srgbClr val="C00000"/>
                </a:solidFill>
                <a:latin typeface="Times New Roman" pitchFamily="18" charset="0"/>
                <a:cs typeface="Times New Roman" pitchFamily="18" charset="0"/>
              </a:rPr>
              <a:t>ПЕРСПЕКТИВЫ, ПЛАНЫ НА  БУДУЩЕЕ.</a:t>
            </a:r>
            <a:endParaRPr lang="ru-RU" b="1" dirty="0" smtClean="0">
              <a:latin typeface="Times New Roman" pitchFamily="18" charset="0"/>
              <a:cs typeface="Times New Roman" pitchFamily="18" charset="0"/>
            </a:endParaRPr>
          </a:p>
          <a:p>
            <a:endParaRPr lang="ru-RU" dirty="0">
              <a:latin typeface="Times New Roman" pitchFamily="18" charset="0"/>
              <a:cs typeface="Times New Roman" pitchFamily="18" charset="0"/>
            </a:endParaRPr>
          </a:p>
          <a:p>
            <a:r>
              <a:rPr lang="ru-RU" b="1" dirty="0"/>
              <a:t>В  ДАЛЬНЕЙШЕЙ РАБОТЕ  ШКОЛЬНОГО МУЗЕЯ ПЛАНИРУЕТСЯ</a:t>
            </a:r>
            <a:r>
              <a:rPr lang="ru-RU" b="1" dirty="0" smtClean="0"/>
              <a:t>:</a:t>
            </a:r>
          </a:p>
          <a:p>
            <a:endParaRPr lang="ru-RU" dirty="0"/>
          </a:p>
          <a:p>
            <a:r>
              <a:rPr lang="ru-RU" b="1" dirty="0" smtClean="0"/>
              <a:t>-  НА </a:t>
            </a:r>
            <a:r>
              <a:rPr lang="ru-RU" b="1" dirty="0"/>
              <a:t>БАЗЕ ШКОЛЬНОГО МУЗЕЯ ПРОВОДИТЬ МО РУКОВОДИТЕЛЕЙ       </a:t>
            </a:r>
            <a:endParaRPr lang="ru-RU" dirty="0"/>
          </a:p>
          <a:p>
            <a:r>
              <a:rPr lang="ru-RU" b="1" dirty="0"/>
              <a:t>   ШКОЛЬНЫХ МУЗЕЕВ,</a:t>
            </a:r>
            <a:r>
              <a:rPr lang="en-US" b="1" dirty="0"/>
              <a:t>C</a:t>
            </a:r>
            <a:r>
              <a:rPr lang="ru-RU" b="1" dirty="0" smtClean="0"/>
              <a:t>ЕМИНАРЫ.</a:t>
            </a:r>
          </a:p>
          <a:p>
            <a:endParaRPr lang="ru-RU" dirty="0"/>
          </a:p>
          <a:p>
            <a:r>
              <a:rPr lang="ru-RU" b="1" dirty="0" smtClean="0"/>
              <a:t>-    ПРОДОЛЖИТЬ </a:t>
            </a:r>
            <a:r>
              <a:rPr lang="ru-RU" b="1" dirty="0"/>
              <a:t>СОТРУДНИЧЕСТВО С </a:t>
            </a:r>
            <a:r>
              <a:rPr lang="ru-RU" b="1" dirty="0" smtClean="0"/>
              <a:t> ОБЩЕСТВЕННЫМИ </a:t>
            </a:r>
            <a:br>
              <a:rPr lang="ru-RU" b="1" dirty="0" smtClean="0"/>
            </a:br>
            <a:r>
              <a:rPr lang="ru-RU" b="1" dirty="0" smtClean="0"/>
              <a:t>     ОРГАНИЗАЦИЯМИ.</a:t>
            </a:r>
          </a:p>
          <a:p>
            <a:endParaRPr lang="ru-RU" dirty="0"/>
          </a:p>
          <a:p>
            <a:r>
              <a:rPr lang="ru-RU" b="1" dirty="0" smtClean="0"/>
              <a:t>-    ПРОДОЛЖИТЬ </a:t>
            </a:r>
            <a:r>
              <a:rPr lang="ru-RU" b="1" dirty="0"/>
              <a:t>ПОИСКОВУЮ ДЕЯТЕЛЬНОСТЬ МУЗЕЯ</a:t>
            </a:r>
            <a:r>
              <a:rPr lang="ru-RU" dirty="0"/>
              <a:t> </a:t>
            </a:r>
            <a:r>
              <a:rPr lang="ru-RU" dirty="0" smtClean="0"/>
              <a:t>. </a:t>
            </a:r>
          </a:p>
          <a:p>
            <a:endParaRPr lang="ru-RU" dirty="0"/>
          </a:p>
          <a:p>
            <a:pPr marL="285750" indent="-285750">
              <a:buFontTx/>
              <a:buChar char="-"/>
            </a:pPr>
            <a:r>
              <a:rPr lang="ru-RU" b="1" dirty="0" smtClean="0"/>
              <a:t>ИСПОЛЬЗОВАТЬ ИННОВАЦИОННЫЕ ФОРМЫ РАБОТЫ . </a:t>
            </a:r>
          </a:p>
          <a:p>
            <a:pPr marL="285750" indent="-285750">
              <a:buFontTx/>
              <a:buChar char="-"/>
            </a:pPr>
            <a:endParaRPr lang="ru-RU" b="1" dirty="0" smtClean="0"/>
          </a:p>
          <a:p>
            <a:pPr marL="285750" indent="-285750">
              <a:buFontTx/>
              <a:buChar char="-"/>
            </a:pPr>
            <a:r>
              <a:rPr lang="ru-RU" b="1" dirty="0" smtClean="0"/>
              <a:t>ПРОДОЛЖИТЬ ПРОЕКТНУЮ ДЕЯТЕЛЬНОСТЬ </a:t>
            </a:r>
          </a:p>
          <a:p>
            <a:pPr marL="285750" indent="-285750">
              <a:buFontTx/>
              <a:buChar char="-"/>
            </a:pPr>
            <a:endParaRPr lang="ru-RU" b="1" dirty="0" smtClean="0"/>
          </a:p>
          <a:p>
            <a:pPr marL="285750" indent="-285750">
              <a:buFontTx/>
              <a:buChar char="-"/>
            </a:pPr>
            <a:endParaRPr lang="ru-RU" b="1" dirty="0" smtClean="0"/>
          </a:p>
          <a:p>
            <a:pPr marL="285750" indent="-285750">
              <a:buFontTx/>
              <a:buChar char="-"/>
            </a:pPr>
            <a:r>
              <a:rPr lang="ru-RU" b="1" dirty="0" smtClean="0"/>
              <a:t>                                  </a:t>
            </a:r>
            <a:endParaRPr lang="ru-RU" b="1" dirty="0"/>
          </a:p>
          <a:p>
            <a:r>
              <a:rPr lang="ru-RU" dirty="0"/>
              <a:t> </a:t>
            </a:r>
          </a:p>
          <a:p>
            <a:r>
              <a:rPr lang="ru-RU" dirty="0"/>
              <a:t> </a:t>
            </a:r>
          </a:p>
          <a:p>
            <a:r>
              <a:rPr lang="ru-RU" dirty="0"/>
              <a:t> </a:t>
            </a:r>
          </a:p>
        </p:txBody>
      </p:sp>
    </p:spTree>
    <p:extLst>
      <p:ext uri="{BB962C8B-B14F-4D97-AF65-F5344CB8AC3E}">
        <p14:creationId xmlns:p14="http://schemas.microsoft.com/office/powerpoint/2010/main" val="124694140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avatars.mds.yandex.net/get-pdb/1823871/0737501b-aeec-4218-8638-71b0c51c10c6/s1200?webp=fals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3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179512" y="188640"/>
            <a:ext cx="8640960" cy="6663363"/>
          </a:xfrm>
          <a:prstGeom prst="rect">
            <a:avLst/>
          </a:prstGeom>
        </p:spPr>
        <p:txBody>
          <a:bodyPr wrap="square">
            <a:spAutoFit/>
          </a:bodyPr>
          <a:lstStyle/>
          <a:p>
            <a:pPr algn="ctr"/>
            <a:r>
              <a:rPr lang="ru-RU" sz="1100" b="1" dirty="0">
                <a:latin typeface="Times New Roman" pitchFamily="18" charset="0"/>
                <a:cs typeface="Times New Roman" pitchFamily="18" charset="0"/>
              </a:rPr>
              <a:t>АНАЛИТИЧЕСКАЯ СПРАВКА ПО ОБОБЩЕНИЮ ОПЫТА РАБОТЫ МУЗЕЯ ЗА ТРИ ГОДА (2016-2019 )</a:t>
            </a:r>
            <a:r>
              <a:rPr lang="ru-RU" sz="1100" dirty="0">
                <a:latin typeface="Times New Roman" pitchFamily="18" charset="0"/>
                <a:cs typeface="Times New Roman" pitchFamily="18" charset="0"/>
              </a:rPr>
              <a:t> </a:t>
            </a:r>
          </a:p>
          <a:p>
            <a:pPr marL="987425" lvl="0"/>
            <a:r>
              <a:rPr lang="ru-RU" sz="1100" dirty="0">
                <a:latin typeface="Times New Roman" pitchFamily="18" charset="0"/>
                <a:cs typeface="Times New Roman" pitchFamily="18" charset="0"/>
              </a:rPr>
              <a:t>Руководитель школьного музея  </a:t>
            </a:r>
            <a:r>
              <a:rPr lang="ru-RU" sz="1100" dirty="0" err="1">
                <a:latin typeface="Times New Roman" pitchFamily="18" charset="0"/>
                <a:cs typeface="Times New Roman" pitchFamily="18" charset="0"/>
              </a:rPr>
              <a:t>Овчинникова</a:t>
            </a:r>
            <a:r>
              <a:rPr lang="ru-RU" sz="1100" dirty="0">
                <a:latin typeface="Times New Roman" pitchFamily="18" charset="0"/>
                <a:cs typeface="Times New Roman" pitchFamily="18" charset="0"/>
              </a:rPr>
              <a:t> </a:t>
            </a:r>
            <a:r>
              <a:rPr lang="ru-RU" sz="1100" dirty="0" err="1">
                <a:latin typeface="Times New Roman" pitchFamily="18" charset="0"/>
                <a:cs typeface="Times New Roman" pitchFamily="18" charset="0"/>
              </a:rPr>
              <a:t>Нажия</a:t>
            </a:r>
            <a:r>
              <a:rPr lang="ru-RU" sz="1100" dirty="0">
                <a:latin typeface="Times New Roman" pitchFamily="18" charset="0"/>
                <a:cs typeface="Times New Roman" pitchFamily="18" charset="0"/>
              </a:rPr>
              <a:t> </a:t>
            </a:r>
            <a:r>
              <a:rPr lang="ru-RU" sz="1100" dirty="0" err="1">
                <a:latin typeface="Times New Roman" pitchFamily="18" charset="0"/>
                <a:cs typeface="Times New Roman" pitchFamily="18" charset="0"/>
              </a:rPr>
              <a:t>Гарафовна</a:t>
            </a:r>
            <a:r>
              <a:rPr lang="ru-RU" sz="1100" dirty="0">
                <a:latin typeface="Times New Roman" pitchFamily="18" charset="0"/>
                <a:cs typeface="Times New Roman" pitchFamily="18" charset="0"/>
              </a:rPr>
              <a:t> </a:t>
            </a:r>
          </a:p>
          <a:p>
            <a:pPr marL="987425" lvl="0"/>
            <a:r>
              <a:rPr lang="ru-RU" sz="1100" dirty="0">
                <a:latin typeface="Times New Roman" pitchFamily="18" charset="0"/>
                <a:cs typeface="Times New Roman" pitchFamily="18" charset="0"/>
              </a:rPr>
              <a:t>Основные направления деятельности музея:  </a:t>
            </a:r>
            <a:r>
              <a:rPr lang="ru-RU" sz="1100" dirty="0" smtClean="0">
                <a:latin typeface="Times New Roman" pitchFamily="18" charset="0"/>
                <a:cs typeface="Times New Roman" pitchFamily="18" charset="0"/>
              </a:rPr>
              <a:t>                                                                                                                                                       </a:t>
            </a:r>
          </a:p>
          <a:p>
            <a:pPr marL="987425" lvl="0"/>
            <a:r>
              <a:rPr lang="ru-RU" sz="1100" dirty="0">
                <a:latin typeface="Times New Roman" pitchFamily="18" charset="0"/>
                <a:cs typeface="Times New Roman" pitchFamily="18" charset="0"/>
              </a:rPr>
              <a:t> </a:t>
            </a:r>
            <a:r>
              <a:rPr lang="ru-RU" sz="1100" dirty="0" smtClean="0">
                <a:latin typeface="Times New Roman" pitchFamily="18" charset="0"/>
                <a:cs typeface="Times New Roman" pitchFamily="18" charset="0"/>
              </a:rPr>
              <a:t>                         Поисково-исследовательская</a:t>
            </a:r>
            <a:r>
              <a:rPr lang="ru-RU" sz="1100" dirty="0">
                <a:latin typeface="Times New Roman" pitchFamily="18" charset="0"/>
                <a:cs typeface="Times New Roman" pitchFamily="18" charset="0"/>
              </a:rPr>
              <a:t>.</a:t>
            </a:r>
          </a:p>
          <a:p>
            <a:pPr marL="987425"/>
            <a:r>
              <a:rPr lang="ru-RU" sz="1100" dirty="0">
                <a:latin typeface="Times New Roman" pitchFamily="18" charset="0"/>
                <a:cs typeface="Times New Roman" pitchFamily="18" charset="0"/>
              </a:rPr>
              <a:t>                </a:t>
            </a:r>
            <a:r>
              <a:rPr lang="ru-RU" sz="1100" dirty="0" smtClean="0">
                <a:latin typeface="Times New Roman" pitchFamily="18" charset="0"/>
                <a:cs typeface="Times New Roman" pitchFamily="18" charset="0"/>
              </a:rPr>
              <a:t>          Экскурсионная</a:t>
            </a:r>
            <a:endParaRPr lang="ru-RU" sz="1100" dirty="0">
              <a:latin typeface="Times New Roman" pitchFamily="18" charset="0"/>
              <a:cs typeface="Times New Roman" pitchFamily="18" charset="0"/>
            </a:endParaRPr>
          </a:p>
          <a:p>
            <a:pPr marL="987425"/>
            <a:r>
              <a:rPr lang="ru-RU" sz="1100" dirty="0">
                <a:latin typeface="Times New Roman" pitchFamily="18" charset="0"/>
                <a:cs typeface="Times New Roman" pitchFamily="18" charset="0"/>
              </a:rPr>
              <a:t>               </a:t>
            </a:r>
            <a:r>
              <a:rPr lang="ru-RU" sz="1100" dirty="0" smtClean="0">
                <a:latin typeface="Times New Roman" pitchFamily="18" charset="0"/>
                <a:cs typeface="Times New Roman" pitchFamily="18" charset="0"/>
              </a:rPr>
              <a:t>            </a:t>
            </a:r>
            <a:r>
              <a:rPr lang="ru-RU" sz="1100" dirty="0">
                <a:latin typeface="Times New Roman" pitchFamily="18" charset="0"/>
                <a:cs typeface="Times New Roman" pitchFamily="18" charset="0"/>
              </a:rPr>
              <a:t>Культурно образовательная</a:t>
            </a:r>
          </a:p>
          <a:p>
            <a:pPr marL="987425"/>
            <a:r>
              <a:rPr lang="ru-RU" sz="1100" dirty="0">
                <a:latin typeface="Times New Roman" pitchFamily="18" charset="0"/>
                <a:cs typeface="Times New Roman" pitchFamily="18" charset="0"/>
              </a:rPr>
              <a:t>              </a:t>
            </a:r>
            <a:r>
              <a:rPr lang="ru-RU" sz="1100" dirty="0" smtClean="0">
                <a:latin typeface="Times New Roman" pitchFamily="18" charset="0"/>
                <a:cs typeface="Times New Roman" pitchFamily="18" charset="0"/>
              </a:rPr>
              <a:t>             </a:t>
            </a:r>
            <a:r>
              <a:rPr lang="ru-RU" sz="1100" dirty="0">
                <a:latin typeface="Times New Roman" pitchFamily="18" charset="0"/>
                <a:cs typeface="Times New Roman" pitchFamily="18" charset="0"/>
              </a:rPr>
              <a:t>Участие в конкурсных программах</a:t>
            </a:r>
          </a:p>
          <a:p>
            <a:r>
              <a:rPr lang="ru-RU" sz="1100" dirty="0">
                <a:latin typeface="Times New Roman" pitchFamily="18" charset="0"/>
                <a:cs typeface="Times New Roman" pitchFamily="18" charset="0"/>
              </a:rPr>
              <a:t> </a:t>
            </a:r>
          </a:p>
          <a:p>
            <a:pPr eaLnBrk="0" fontAlgn="base" hangingPunct="0"/>
            <a:r>
              <a:rPr lang="ru-RU" sz="1100" dirty="0">
                <a:latin typeface="Times New Roman" pitchFamily="18" charset="0"/>
                <a:cs typeface="Times New Roman" pitchFamily="18" charset="0"/>
              </a:rPr>
              <a:t> ЦЕЛЬ МУЗЕЯ : Воспитывать патриотов своей родины через деятельность школьного музея ,содействовать повышению эффективности учебно-воспитательной работы.</a:t>
            </a:r>
          </a:p>
          <a:p>
            <a:pPr eaLnBrk="0" fontAlgn="base" hangingPunct="0"/>
            <a:r>
              <a:rPr lang="ru-RU" sz="1100" dirty="0">
                <a:latin typeface="Times New Roman" pitchFamily="18" charset="0"/>
                <a:cs typeface="Times New Roman" pitchFamily="18" charset="0"/>
              </a:rPr>
              <a:t>Задачи музея: организовать  и координировать патриотическое воспитание в школе</a:t>
            </a:r>
          </a:p>
          <a:p>
            <a:pPr eaLnBrk="0" fontAlgn="base" hangingPunct="0"/>
            <a:r>
              <a:rPr lang="ru-RU" sz="1100" dirty="0">
                <a:latin typeface="Times New Roman" pitchFamily="18" charset="0"/>
                <a:cs typeface="Times New Roman" pitchFamily="18" charset="0"/>
              </a:rPr>
              <a:t>Развитие у учащихся навыков поисковой и исследовательской  работы.  </a:t>
            </a:r>
          </a:p>
          <a:p>
            <a:r>
              <a:rPr lang="ru-RU" sz="1100" dirty="0">
                <a:latin typeface="Times New Roman" pitchFamily="18" charset="0"/>
                <a:cs typeface="Times New Roman" pitchFamily="18" charset="0"/>
              </a:rPr>
              <a:t>Поиск, исследование, систематизация и обобщение материалов, связанных с историей музея. Организация экскурсий для детей, как обзорных для группового посещения, так и индивидуальных. Проведение экскурсий для взрослых, посещающих школьный музей        Развитие дополнительного образования детей средствами музейной педагогики.                                                                                                                                                     </a:t>
            </a:r>
            <a:endParaRPr lang="ru-RU" sz="1100" dirty="0" smtClean="0">
              <a:latin typeface="Times New Roman" pitchFamily="18" charset="0"/>
              <a:cs typeface="Times New Roman" pitchFamily="18" charset="0"/>
            </a:endParaRPr>
          </a:p>
          <a:p>
            <a:r>
              <a:rPr lang="ru-RU" sz="1100" dirty="0" smtClean="0">
                <a:latin typeface="Times New Roman" pitchFamily="18" charset="0"/>
                <a:cs typeface="Times New Roman" pitchFamily="18" charset="0"/>
              </a:rPr>
              <a:t>Основной  </a:t>
            </a:r>
            <a:r>
              <a:rPr lang="ru-RU" sz="1100" dirty="0">
                <a:latin typeface="Times New Roman" pitchFamily="18" charset="0"/>
                <a:cs typeface="Times New Roman" pitchFamily="18" charset="0"/>
              </a:rPr>
              <a:t>фонд за прошедший период пополнился несколькими экспонатами, однако вспомогательный фонд значительно увеличился за счет фотоматериалов, творческих работ . Как основной, так и вспомогательный фонды широко используются при экскурсионной работе, при подготовке детьми рефератов, написании научно-исследовательских работ.                                                                                                                                                              </a:t>
            </a:r>
            <a:endParaRPr lang="ru-RU" sz="1100" dirty="0" smtClean="0">
              <a:latin typeface="Times New Roman" pitchFamily="18" charset="0"/>
              <a:cs typeface="Times New Roman" pitchFamily="18" charset="0"/>
            </a:endParaRPr>
          </a:p>
          <a:p>
            <a:r>
              <a:rPr lang="ru-RU" sz="1100" dirty="0">
                <a:latin typeface="Times New Roman" pitchFamily="18" charset="0"/>
                <a:cs typeface="Times New Roman" pitchFamily="18" charset="0"/>
              </a:rPr>
              <a:t> Большой интерес у ребят вызывает поиск и исследование материалов, связанных с историей Великой Отечественной войны. Прежде всего, дети много узнают об истории своей семьи, своих предков, которые были участниками тех или иных исторических событий нашей страны. За данный период учениками нашей школы были написаны и представлены  работы на разных научно-практических конференциях города                                                                                                      За данный период  проводились групповые  экскурсии: обзорные , тематические - для 5-11 классов и для взрослых  для учителей и родителей. Большее внимание уделялось индивидуальному посещению музея, свободному осмотру музейных экспозиций и музейных предметов.      Музейные уроки. Эта организационная форма дополнительного образования достаточно эффективна, поскольку чаще интегрируется с изучаемыми предметами обязательного учебного компонента, позволяет дополнить и расширить знания учащихся. Кроме того, в подготовке и проведении таких уроков участвуют сами дети, приобретая умения и навыки поиска, исследования, систематизации и предъявления материала. Это важно начинать с 5 класса, чтобы к старшей школе дети могли самостоятельно справляться с написанием разного рода исследовательских работ.                                                                                                                                                               </a:t>
            </a:r>
            <a:r>
              <a:rPr lang="ru-RU" sz="1100" dirty="0" smtClean="0">
                <a:latin typeface="Times New Roman" pitchFamily="18" charset="0"/>
                <a:cs typeface="Times New Roman" pitchFamily="18" charset="0"/>
              </a:rPr>
              <a:t>                                                                        </a:t>
            </a:r>
            <a:r>
              <a:rPr lang="ru-RU" sz="1100" dirty="0">
                <a:latin typeface="Times New Roman" pitchFamily="18" charset="0"/>
                <a:cs typeface="Times New Roman" pitchFamily="18" charset="0"/>
              </a:rPr>
              <a:t>  За данный период стабильно работал кружок «Активисты школьного музея» Актив музея принимал участие :               </a:t>
            </a:r>
            <a:r>
              <a:rPr lang="ru-RU" sz="1100" dirty="0" smtClean="0">
                <a:latin typeface="Times New Roman" pitchFamily="18" charset="0"/>
                <a:cs typeface="Times New Roman" pitchFamily="18" charset="0"/>
              </a:rPr>
              <a:t>                             </a:t>
            </a:r>
            <a:r>
              <a:rPr lang="ru-RU" sz="1100" dirty="0">
                <a:latin typeface="Times New Roman" pitchFamily="18" charset="0"/>
                <a:cs typeface="Times New Roman" pitchFamily="18" charset="0"/>
              </a:rPr>
              <a:t>    - в выставках  музейной экспозиции, посвященных </a:t>
            </a:r>
            <a:r>
              <a:rPr lang="ru-RU" sz="1100" dirty="0" smtClean="0">
                <a:latin typeface="Times New Roman" pitchFamily="18" charset="0"/>
                <a:cs typeface="Times New Roman" pitchFamily="18" charset="0"/>
              </a:rPr>
              <a:t>ВОВ</a:t>
            </a:r>
            <a:r>
              <a:rPr lang="ru-RU" sz="1100" dirty="0">
                <a:latin typeface="Times New Roman" pitchFamily="18" charset="0"/>
                <a:cs typeface="Times New Roman" pitchFamily="18" charset="0"/>
              </a:rPr>
              <a:t>;                                                                      - </a:t>
            </a:r>
            <a:r>
              <a:rPr lang="ru-RU" sz="1100" dirty="0" smtClean="0">
                <a:latin typeface="Times New Roman" pitchFamily="18" charset="0"/>
                <a:cs typeface="Times New Roman" pitchFamily="18" charset="0"/>
              </a:rPr>
              <a:t>                                                                         </a:t>
            </a:r>
            <a:r>
              <a:rPr lang="ru-RU" sz="1100" dirty="0">
                <a:latin typeface="Times New Roman" pitchFamily="18" charset="0"/>
                <a:cs typeface="Times New Roman" pitchFamily="18" charset="0"/>
              </a:rPr>
              <a:t>в исследовательской работе;                                                                                                                      </a:t>
            </a:r>
            <a:r>
              <a:rPr lang="ru-RU" sz="1100" dirty="0" smtClean="0">
                <a:latin typeface="Times New Roman" pitchFamily="18" charset="0"/>
                <a:cs typeface="Times New Roman" pitchFamily="18" charset="0"/>
              </a:rPr>
              <a:t>-                                                                          </a:t>
            </a:r>
            <a:r>
              <a:rPr lang="ru-RU" sz="1100" dirty="0">
                <a:latin typeface="Times New Roman" pitchFamily="18" charset="0"/>
                <a:cs typeface="Times New Roman" pitchFamily="18" charset="0"/>
              </a:rPr>
              <a:t>в проектной деятельности.                                                                                                                        </a:t>
            </a:r>
            <a:r>
              <a:rPr lang="ru-RU" sz="1100" dirty="0" smtClean="0">
                <a:latin typeface="Times New Roman" pitchFamily="18" charset="0"/>
                <a:cs typeface="Times New Roman" pitchFamily="18" charset="0"/>
              </a:rPr>
              <a:t>                                                                          </a:t>
            </a:r>
            <a:r>
              <a:rPr lang="ru-RU" sz="1100" dirty="0">
                <a:latin typeface="Times New Roman" pitchFamily="18" charset="0"/>
                <a:cs typeface="Times New Roman" pitchFamily="18" charset="0"/>
              </a:rPr>
              <a:t>В номинациях «Исследовательская работа» и «Проектная деятельность» наши работы были отмечены дипломами и грамотами</a:t>
            </a:r>
            <a:r>
              <a:rPr lang="ru-RU" sz="1100" dirty="0" smtClean="0">
                <a:latin typeface="Times New Roman" pitchFamily="18" charset="0"/>
                <a:cs typeface="Times New Roman" pitchFamily="18" charset="0"/>
              </a:rPr>
              <a:t>.</a:t>
            </a:r>
            <a:r>
              <a:rPr lang="ru-RU" sz="1100" dirty="0">
                <a:latin typeface="Times New Roman" pitchFamily="18" charset="0"/>
                <a:cs typeface="Times New Roman" pitchFamily="18" charset="0"/>
              </a:rPr>
              <a:t>  Анализируя проведенные активом музея мероприятия, надо отметить, что наиболее успешным и качественным было направление  </a:t>
            </a:r>
            <a:r>
              <a:rPr lang="ru-RU" sz="1100" dirty="0" smtClean="0">
                <a:latin typeface="Times New Roman" pitchFamily="18" charset="0"/>
                <a:cs typeface="Times New Roman" pitchFamily="18" charset="0"/>
              </a:rPr>
              <a:t>экскурсионной ,</a:t>
            </a:r>
            <a:r>
              <a:rPr lang="ru-RU" sz="1100" dirty="0">
                <a:latin typeface="Times New Roman" pitchFamily="18" charset="0"/>
                <a:cs typeface="Times New Roman" pitchFamily="18" charset="0"/>
              </a:rPr>
              <a:t>поисковой и научно-исследовательской деятельности.</a:t>
            </a:r>
          </a:p>
          <a:p>
            <a:r>
              <a:rPr lang="ru-RU" sz="900" dirty="0">
                <a:latin typeface="Times New Roman" pitchFamily="18" charset="0"/>
                <a:cs typeface="Times New Roman" pitchFamily="18" charset="0"/>
              </a:rPr>
              <a:t> </a:t>
            </a:r>
          </a:p>
        </p:txBody>
      </p:sp>
    </p:spTree>
    <p:extLst>
      <p:ext uri="{BB962C8B-B14F-4D97-AF65-F5344CB8AC3E}">
        <p14:creationId xmlns:p14="http://schemas.microsoft.com/office/powerpoint/2010/main" val="81147152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avatars.mds.yandex.net/get-pdb/1823871/0737501b-aeec-4218-8638-71b0c51c10c6/s1200?webp=fals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3999"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51752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avatars.mds.yandex.net/get-pdb/1823871/0737501b-aeec-4218-8638-71b0c51c10c6/s1200?webp=fals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3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16385" name="Rectangle 1"/>
          <p:cNvSpPr>
            <a:spLocks noChangeArrowheads="1"/>
          </p:cNvSpPr>
          <p:nvPr/>
        </p:nvSpPr>
        <p:spPr bwMode="auto">
          <a:xfrm>
            <a:off x="107504" y="-308738"/>
            <a:ext cx="9036496" cy="8617744"/>
          </a:xfrm>
          <a:prstGeom prst="rect">
            <a:avLst/>
          </a:prstGeom>
          <a:noFill/>
          <a:ln w="19050">
            <a:solidFill>
              <a:schemeClr val="tx1"/>
            </a:solid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pPr>
            <a:r>
              <a:rPr kumimoji="0" lang="ru-RU" sz="2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a:t>
            </a:r>
            <a:r>
              <a:rPr lang="en-US" sz="2400" b="1" dirty="0" smtClean="0">
                <a:solidFill>
                  <a:srgbClr val="FF0000"/>
                </a:solidFill>
                <a:latin typeface="Times New Roman" pitchFamily="18" charset="0"/>
                <a:ea typeface="Times New Roman" pitchFamily="18" charset="0"/>
                <a:cs typeface="Times New Roman" pitchFamily="18" charset="0"/>
              </a:rPr>
              <a:t>                      </a:t>
            </a:r>
          </a:p>
          <a:p>
            <a:pPr lvl="0" fontAlgn="base">
              <a:spcBef>
                <a:spcPct val="0"/>
              </a:spcBef>
              <a:spcAft>
                <a:spcPct val="0"/>
              </a:spcAft>
            </a:pPr>
            <a:r>
              <a:rPr lang="ru-RU" b="1" dirty="0" smtClean="0">
                <a:solidFill>
                  <a:srgbClr val="FF0000"/>
                </a:solidFill>
                <a:latin typeface="Times New Roman" pitchFamily="18" charset="0"/>
                <a:ea typeface="Times New Roman" pitchFamily="18" charset="0"/>
                <a:cs typeface="Times New Roman" pitchFamily="18" charset="0"/>
              </a:rPr>
              <a:t>               </a:t>
            </a:r>
          </a:p>
          <a:p>
            <a:pPr lvl="0" fontAlgn="base">
              <a:spcBef>
                <a:spcPct val="0"/>
              </a:spcBef>
              <a:spcAft>
                <a:spcPct val="0"/>
              </a:spcAft>
            </a:pPr>
            <a:endParaRPr lang="ru-RU" b="1" dirty="0">
              <a:solidFill>
                <a:srgbClr val="FF0000"/>
              </a:solidFill>
              <a:latin typeface="Times New Roman" pitchFamily="18" charset="0"/>
              <a:ea typeface="Times New Roman" pitchFamily="18" charset="0"/>
              <a:cs typeface="Times New Roman" pitchFamily="18" charset="0"/>
            </a:endParaRPr>
          </a:p>
          <a:p>
            <a:pPr lvl="0" fontAlgn="base">
              <a:spcBef>
                <a:spcPct val="0"/>
              </a:spcBef>
              <a:spcAft>
                <a:spcPct val="0"/>
              </a:spcAft>
            </a:pPr>
            <a:r>
              <a:rPr lang="ru-RU" b="1" dirty="0" smtClean="0">
                <a:solidFill>
                  <a:srgbClr val="FF0000"/>
                </a:solidFill>
                <a:latin typeface="Times New Roman" pitchFamily="18" charset="0"/>
                <a:ea typeface="Times New Roman" pitchFamily="18" charset="0"/>
                <a:cs typeface="Times New Roman" pitchFamily="18" charset="0"/>
              </a:rPr>
              <a:t>                     </a:t>
            </a:r>
            <a:r>
              <a:rPr lang="en-US" b="1" dirty="0" smtClean="0">
                <a:solidFill>
                  <a:srgbClr val="FF0000"/>
                </a:solidFill>
                <a:latin typeface="Times New Roman" pitchFamily="18" charset="0"/>
                <a:ea typeface="Times New Roman" pitchFamily="18" charset="0"/>
                <a:cs typeface="Times New Roman" pitchFamily="18" charset="0"/>
              </a:rPr>
              <a:t> I</a:t>
            </a:r>
            <a:r>
              <a:rPr lang="ru-RU" b="1" dirty="0" smtClean="0">
                <a:solidFill>
                  <a:srgbClr val="FF0000"/>
                </a:solidFill>
                <a:latin typeface="Times New Roman" pitchFamily="18" charset="0"/>
                <a:ea typeface="Times New Roman" pitchFamily="18" charset="0"/>
                <a:cs typeface="Times New Roman" pitchFamily="18" charset="0"/>
              </a:rPr>
              <a:t>. МУЗЕЙ БОЕВОЙ СЛАВЫ  96 ГОМЕЛЬСКОЙ    </a:t>
            </a:r>
          </a:p>
          <a:p>
            <a:pPr lvl="0" fontAlgn="base">
              <a:spcBef>
                <a:spcPct val="0"/>
              </a:spcBef>
              <a:spcAft>
                <a:spcPct val="0"/>
              </a:spcAft>
            </a:pPr>
            <a:r>
              <a:rPr lang="ru-RU" b="1" dirty="0" smtClean="0">
                <a:solidFill>
                  <a:srgbClr val="FF0000"/>
                </a:solidFill>
                <a:latin typeface="Times New Roman" pitchFamily="18" charset="0"/>
                <a:ea typeface="Times New Roman" pitchFamily="18" charset="0"/>
                <a:cs typeface="Times New Roman" pitchFamily="18" charset="0"/>
              </a:rPr>
              <a:t>                          КРАСНОЗНАМЕННОЙ   ОРДЕНА СУВОРОВА           </a:t>
            </a:r>
          </a:p>
          <a:p>
            <a:pPr lvl="0" fontAlgn="base">
              <a:spcBef>
                <a:spcPct val="0"/>
              </a:spcBef>
              <a:spcAft>
                <a:spcPct val="0"/>
              </a:spcAft>
            </a:pPr>
            <a:r>
              <a:rPr lang="ru-RU" b="1" dirty="0" smtClean="0">
                <a:solidFill>
                  <a:srgbClr val="FF0000"/>
                </a:solidFill>
                <a:latin typeface="Times New Roman" pitchFamily="18" charset="0"/>
                <a:ea typeface="Times New Roman" pitchFamily="18" charset="0"/>
                <a:cs typeface="Times New Roman" pitchFamily="18" charset="0"/>
              </a:rPr>
              <a:t>                               </a:t>
            </a:r>
            <a:r>
              <a:rPr lang="en-US" b="1" dirty="0" smtClean="0">
                <a:solidFill>
                  <a:srgbClr val="FF0000"/>
                </a:solidFill>
                <a:latin typeface="Times New Roman" pitchFamily="18" charset="0"/>
                <a:ea typeface="Times New Roman" pitchFamily="18" charset="0"/>
                <a:cs typeface="Times New Roman" pitchFamily="18" charset="0"/>
              </a:rPr>
              <a:t>II</a:t>
            </a:r>
            <a:r>
              <a:rPr lang="ru-RU" b="1" dirty="0" smtClean="0">
                <a:solidFill>
                  <a:srgbClr val="FF0000"/>
                </a:solidFill>
                <a:latin typeface="Times New Roman" pitchFamily="18" charset="0"/>
                <a:ea typeface="Times New Roman" pitchFamily="18" charset="0"/>
                <a:cs typeface="Times New Roman" pitchFamily="18" charset="0"/>
              </a:rPr>
              <a:t> СТЕПЕНИ СТРЕЛКОВОЙ ДИВИЗИИ</a:t>
            </a:r>
          </a:p>
          <a:p>
            <a:pPr lvl="0" fontAlgn="base">
              <a:spcBef>
                <a:spcPct val="0"/>
              </a:spcBef>
              <a:spcAft>
                <a:spcPct val="0"/>
              </a:spcAft>
            </a:pPr>
            <a:r>
              <a:rPr lang="ru-RU" sz="2400" b="1" dirty="0">
                <a:solidFill>
                  <a:srgbClr val="FF0000"/>
                </a:solidFill>
                <a:latin typeface="Times New Roman" pitchFamily="18" charset="0"/>
                <a:ea typeface="Times New Roman" pitchFamily="18" charset="0"/>
                <a:cs typeface="Times New Roman" pitchFamily="18" charset="0"/>
              </a:rPr>
              <a:t> </a:t>
            </a:r>
            <a:r>
              <a:rPr lang="ru-RU" sz="2400" b="1" dirty="0" smtClean="0">
                <a:solidFill>
                  <a:srgbClr val="FF0000"/>
                </a:solidFill>
                <a:latin typeface="Times New Roman" pitchFamily="18" charset="0"/>
                <a:ea typeface="Times New Roman" pitchFamily="18" charset="0"/>
                <a:cs typeface="Times New Roman" pitchFamily="18" charset="0"/>
              </a:rPr>
              <a:t>               </a:t>
            </a:r>
            <a:endParaRPr lang="en-US" sz="2400" b="1" dirty="0" smtClean="0">
              <a:solidFill>
                <a:srgbClr val="FF0000"/>
              </a:solidFill>
              <a:latin typeface="Times New Roman" pitchFamily="18" charset="0"/>
              <a:ea typeface="Times New Roman" pitchFamily="18" charset="0"/>
              <a:cs typeface="Times New Roman" pitchFamily="18" charset="0"/>
            </a:endParaRPr>
          </a:p>
          <a:p>
            <a:pPr lvl="0" fontAlgn="base">
              <a:spcBef>
                <a:spcPct val="0"/>
              </a:spcBef>
              <a:spcAft>
                <a:spcPct val="0"/>
              </a:spcAft>
            </a:pPr>
            <a:endParaRPr lang="en-US" sz="2400" b="1" dirty="0">
              <a:solidFill>
                <a:srgbClr val="FF0000"/>
              </a:solidFill>
              <a:latin typeface="Times New Roman" pitchFamily="18" charset="0"/>
              <a:ea typeface="Times New Roman" pitchFamily="18" charset="0"/>
              <a:cs typeface="Times New Roman" pitchFamily="18" charset="0"/>
            </a:endParaRPr>
          </a:p>
          <a:p>
            <a:pPr lvl="0" fontAlgn="base">
              <a:spcBef>
                <a:spcPct val="0"/>
              </a:spcBef>
              <a:spcAft>
                <a:spcPct val="0"/>
              </a:spcAft>
            </a:pPr>
            <a:endParaRPr lang="en-US" sz="2400" b="1" dirty="0" smtClean="0">
              <a:solidFill>
                <a:srgbClr val="FF0000"/>
              </a:solidFill>
              <a:latin typeface="Times New Roman" pitchFamily="18" charset="0"/>
              <a:ea typeface="Times New Roman" pitchFamily="18" charset="0"/>
              <a:cs typeface="Times New Roman" pitchFamily="18" charset="0"/>
            </a:endParaRPr>
          </a:p>
          <a:p>
            <a:pPr lvl="0" fontAlgn="base">
              <a:spcBef>
                <a:spcPct val="0"/>
              </a:spcBef>
              <a:spcAft>
                <a:spcPct val="0"/>
              </a:spcAft>
            </a:pPr>
            <a:endParaRPr lang="en-US" sz="2400" b="1" dirty="0">
              <a:solidFill>
                <a:srgbClr val="FF0000"/>
              </a:solidFill>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ru-RU" sz="2400" b="1" dirty="0" smtClean="0">
                <a:solidFill>
                  <a:srgbClr val="FF0000"/>
                </a:solidFill>
                <a:latin typeface="Times New Roman" pitchFamily="18" charset="0"/>
                <a:ea typeface="Times New Roman" pitchFamily="18" charset="0"/>
                <a:cs typeface="Times New Roman" pitchFamily="18" charset="0"/>
              </a:rPr>
              <a:t>      </a:t>
            </a:r>
            <a:endParaRPr lang="en-US" sz="2400" b="1" dirty="0" smtClean="0">
              <a:solidFill>
                <a:srgbClr val="FF0000"/>
              </a:solidFill>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ru-RU" sz="2400" b="1" dirty="0" smtClean="0">
              <a:solidFill>
                <a:srgbClr val="FF0000"/>
              </a:solidFill>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ru-RU" sz="2400" b="1" dirty="0">
              <a:solidFill>
                <a:srgbClr val="FF0000"/>
              </a:solidFill>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ru-RU" sz="2400" b="1" dirty="0" smtClean="0">
              <a:solidFill>
                <a:srgbClr val="FF0000"/>
              </a:solidFill>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ru-RU" sz="2400" b="1" dirty="0">
              <a:solidFill>
                <a:srgbClr val="FF0000"/>
              </a:solidFill>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ru-RU" sz="2400" b="1" dirty="0" smtClean="0">
              <a:solidFill>
                <a:srgbClr val="FF0000"/>
              </a:solidFill>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ru-RU" sz="2400" b="1" dirty="0" smtClean="0">
                <a:solidFill>
                  <a:srgbClr val="FF0000"/>
                </a:solidFill>
                <a:latin typeface="Times New Roman" pitchFamily="18" charset="0"/>
                <a:ea typeface="Times New Roman" pitchFamily="18" charset="0"/>
                <a:cs typeface="Times New Roman" pitchFamily="18" charset="0"/>
              </a:rPr>
              <a:t>                      </a:t>
            </a:r>
            <a:r>
              <a:rPr lang="ru-RU" sz="1400" b="1" dirty="0" smtClean="0">
                <a:solidFill>
                  <a:srgbClr val="FF0000"/>
                </a:solidFill>
                <a:latin typeface="Times New Roman" pitchFamily="18" charset="0"/>
                <a:ea typeface="Times New Roman" pitchFamily="18" charset="0"/>
                <a:cs typeface="Times New Roman" pitchFamily="18" charset="0"/>
              </a:rPr>
              <a:t>Адрес: 420126 </a:t>
            </a:r>
            <a:r>
              <a:rPr lang="ru-RU" sz="1400" b="1" dirty="0" err="1" smtClean="0">
                <a:solidFill>
                  <a:srgbClr val="FF0000"/>
                </a:solidFill>
                <a:latin typeface="Times New Roman" pitchFamily="18" charset="0"/>
                <a:ea typeface="Times New Roman" pitchFamily="18" charset="0"/>
                <a:cs typeface="Times New Roman" pitchFamily="18" charset="0"/>
              </a:rPr>
              <a:t>г.Казань</a:t>
            </a:r>
            <a:r>
              <a:rPr lang="ru-RU" sz="1400" b="1" dirty="0" smtClean="0">
                <a:solidFill>
                  <a:srgbClr val="FF0000"/>
                </a:solidFill>
                <a:latin typeface="Times New Roman" pitchFamily="18" charset="0"/>
                <a:ea typeface="Times New Roman" pitchFamily="18" charset="0"/>
                <a:cs typeface="Times New Roman" pitchFamily="18" charset="0"/>
              </a:rPr>
              <a:t> </a:t>
            </a:r>
            <a:r>
              <a:rPr lang="ru-RU" sz="1400" b="1" dirty="0" err="1" smtClean="0">
                <a:solidFill>
                  <a:srgbClr val="FF0000"/>
                </a:solidFill>
                <a:latin typeface="Times New Roman" pitchFamily="18" charset="0"/>
                <a:ea typeface="Times New Roman" pitchFamily="18" charset="0"/>
                <a:cs typeface="Times New Roman" pitchFamily="18" charset="0"/>
              </a:rPr>
              <a:t>ул.Лаврентьева</a:t>
            </a:r>
            <a:r>
              <a:rPr lang="ru-RU" sz="1400" b="1" dirty="0" smtClean="0">
                <a:solidFill>
                  <a:srgbClr val="FF0000"/>
                </a:solidFill>
                <a:latin typeface="Times New Roman" pitchFamily="18" charset="0"/>
                <a:ea typeface="Times New Roman" pitchFamily="18" charset="0"/>
                <a:cs typeface="Times New Roman" pitchFamily="18" charset="0"/>
              </a:rPr>
              <a:t> д.6а</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a:t>
            </a:r>
            <a:r>
              <a:rPr lang="en-US" sz="1400" b="1" dirty="0" smtClean="0">
                <a:solidFill>
                  <a:srgbClr val="FF0000"/>
                </a:solidFill>
                <a:latin typeface="Times New Roman" pitchFamily="18" charset="0"/>
                <a:ea typeface="Times New Roman" pitchFamily="18" charset="0"/>
                <a:cs typeface="Times New Roman" pitchFamily="18" charset="0"/>
              </a:rPr>
              <a:t>E-Mail sch023 @mail.ru </a:t>
            </a:r>
          </a:p>
          <a:p>
            <a:pPr marL="0" marR="0" lvl="0" indent="0" algn="l" defTabSz="914400" rtl="0" eaLnBrk="0" fontAlgn="base" latinLnBrk="0" hangingPunct="0">
              <a:lnSpc>
                <a:spcPct val="100000"/>
              </a:lnSpc>
              <a:spcBef>
                <a:spcPct val="0"/>
              </a:spcBef>
              <a:spcAft>
                <a:spcPct val="0"/>
              </a:spcAft>
              <a:buClrTx/>
              <a:buSzTx/>
              <a:buFontTx/>
              <a:buNone/>
              <a:tabLst/>
            </a:pPr>
            <a:r>
              <a:rPr lang="en-US" sz="1400" b="1" dirty="0" smtClean="0">
                <a:solidFill>
                  <a:srgbClr val="FF0000"/>
                </a:solidFill>
                <a:latin typeface="Times New Roman" pitchFamily="18" charset="0"/>
                <a:ea typeface="Times New Roman" pitchFamily="18" charset="0"/>
                <a:cs typeface="Times New Roman" pitchFamily="18" charset="0"/>
              </a:rPr>
              <a:t>       </a:t>
            </a:r>
            <a:r>
              <a:rPr lang="ru-RU" sz="1400" b="1" dirty="0" smtClean="0">
                <a:solidFill>
                  <a:srgbClr val="FF0000"/>
                </a:solidFill>
                <a:latin typeface="Times New Roman" pitchFamily="18" charset="0"/>
                <a:ea typeface="Times New Roman" pitchFamily="18" charset="0"/>
                <a:cs typeface="Times New Roman" pitchFamily="18" charset="0"/>
              </a:rPr>
              <a:t>     </a:t>
            </a:r>
            <a:r>
              <a:rPr lang="en-US" sz="1400" b="1" dirty="0" smtClean="0">
                <a:solidFill>
                  <a:srgbClr val="FF0000"/>
                </a:solidFill>
                <a:latin typeface="Times New Roman" pitchFamily="18" charset="0"/>
                <a:ea typeface="Times New Roman" pitchFamily="18" charset="0"/>
                <a:cs typeface="Times New Roman" pitchFamily="18" charset="0"/>
              </a:rPr>
              <a:t> </a:t>
            </a:r>
            <a:r>
              <a:rPr lang="ru-RU" sz="1400" b="1" dirty="0" smtClean="0">
                <a:solidFill>
                  <a:srgbClr val="FF0000"/>
                </a:solidFill>
                <a:latin typeface="Times New Roman" pitchFamily="18" charset="0"/>
                <a:ea typeface="Times New Roman" pitchFamily="18" charset="0"/>
                <a:cs typeface="Times New Roman" pitchFamily="18" charset="0"/>
              </a:rPr>
              <a:t>           МБОУ «Лицей№23»</a:t>
            </a:r>
          </a:p>
          <a:p>
            <a:pPr marL="0" marR="0" lvl="0" indent="0" algn="l" defTabSz="914400" rtl="0" eaLnBrk="0" fontAlgn="base" latinLnBrk="0" hangingPunct="0">
              <a:lnSpc>
                <a:spcPct val="100000"/>
              </a:lnSpc>
              <a:spcBef>
                <a:spcPct val="0"/>
              </a:spcBef>
              <a:spcAft>
                <a:spcPct val="0"/>
              </a:spcAft>
              <a:buClrTx/>
              <a:buSzTx/>
              <a:buFontTx/>
              <a:buNone/>
              <a:tabLst/>
            </a:pPr>
            <a:r>
              <a:rPr lang="ru-RU" sz="1400" b="1" dirty="0" smtClean="0">
                <a:solidFill>
                  <a:srgbClr val="FF0000"/>
                </a:solidFill>
                <a:latin typeface="Times New Roman" pitchFamily="18" charset="0"/>
                <a:ea typeface="Times New Roman" pitchFamily="18" charset="0"/>
                <a:cs typeface="Times New Roman" pitchFamily="18" charset="0"/>
              </a:rPr>
              <a:t>                        Руководитель: </a:t>
            </a:r>
            <a:r>
              <a:rPr lang="ru-RU" sz="1400" b="1" dirty="0" err="1" smtClean="0">
                <a:solidFill>
                  <a:srgbClr val="FF0000"/>
                </a:solidFill>
                <a:latin typeface="Times New Roman" pitchFamily="18" charset="0"/>
                <a:ea typeface="Times New Roman" pitchFamily="18" charset="0"/>
                <a:cs typeface="Times New Roman" pitchFamily="18" charset="0"/>
              </a:rPr>
              <a:t>Шакирзянова</a:t>
            </a:r>
            <a:r>
              <a:rPr lang="ru-RU" sz="1400" b="1" dirty="0" smtClean="0">
                <a:solidFill>
                  <a:srgbClr val="FF0000"/>
                </a:solidFill>
                <a:latin typeface="Times New Roman" pitchFamily="18" charset="0"/>
                <a:ea typeface="Times New Roman" pitchFamily="18" charset="0"/>
                <a:cs typeface="Times New Roman" pitchFamily="18" charset="0"/>
              </a:rPr>
              <a:t> Альбина </a:t>
            </a:r>
            <a:r>
              <a:rPr lang="ru-RU" sz="1400" b="1" dirty="0" err="1" smtClean="0">
                <a:solidFill>
                  <a:srgbClr val="FF0000"/>
                </a:solidFill>
                <a:latin typeface="Times New Roman" pitchFamily="18" charset="0"/>
                <a:ea typeface="Times New Roman" pitchFamily="18" charset="0"/>
                <a:cs typeface="Times New Roman" pitchFamily="18" charset="0"/>
              </a:rPr>
              <a:t>Заудятовна</a:t>
            </a:r>
            <a:r>
              <a:rPr lang="ru-RU" sz="1400" b="1" dirty="0" smtClean="0">
                <a:solidFill>
                  <a:srgbClr val="FF0000"/>
                </a:solidFill>
                <a:latin typeface="Times New Roman" pitchFamily="18" charset="0"/>
                <a:ea typeface="Times New Roman" pitchFamily="18" charset="0"/>
                <a:cs typeface="Times New Roman"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lang="ru-RU" sz="1400" b="1" dirty="0">
                <a:solidFill>
                  <a:srgbClr val="FF0000"/>
                </a:solidFill>
                <a:latin typeface="Times New Roman" pitchFamily="18" charset="0"/>
                <a:ea typeface="Times New Roman" pitchFamily="18" charset="0"/>
                <a:cs typeface="Times New Roman" pitchFamily="18" charset="0"/>
              </a:rPr>
              <a:t> </a:t>
            </a:r>
            <a:r>
              <a:rPr lang="ru-RU" sz="1400" b="1" dirty="0" smtClean="0">
                <a:solidFill>
                  <a:srgbClr val="FF0000"/>
                </a:solidFill>
                <a:latin typeface="Times New Roman" pitchFamily="18" charset="0"/>
                <a:ea typeface="Times New Roman" pitchFamily="18" charset="0"/>
                <a:cs typeface="Times New Roman" pitchFamily="18" charset="0"/>
              </a:rPr>
              <a:t>                        Год основания: 1979</a:t>
            </a:r>
            <a:endParaRPr lang="en-US" sz="1400" b="1" dirty="0" smtClean="0">
              <a:solidFill>
                <a:srgbClr val="FF0000"/>
              </a:solidFill>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2400" b="0"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2400" b="0"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2400" b="0"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ru-RU" sz="2400" dirty="0" smtClean="0">
              <a:solidFill>
                <a:srgbClr val="FF0000"/>
              </a:solidFill>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5" name="Picture 2" descr="C:\Users\Краеведческий  отдел\Downloads\IMG_20191003_140337.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1299" t="4321" r="7307" b="9003"/>
          <a:stretch/>
        </p:blipFill>
        <p:spPr bwMode="auto">
          <a:xfrm rot="5400000">
            <a:off x="5557607" y="1196758"/>
            <a:ext cx="2925322" cy="374440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6" name="Рисунок 5" descr="C:\Documents and Settings\кабинет\Рабочий стол\Новая папка (3)\3.jpg"/>
          <p:cNvPicPr/>
          <p:nvPr/>
        </p:nvPicPr>
        <p:blipFill>
          <a:blip r:embed="rId4" cstate="print"/>
          <a:srcRect/>
          <a:stretch>
            <a:fillRect/>
          </a:stretch>
        </p:blipFill>
        <p:spPr bwMode="auto">
          <a:xfrm>
            <a:off x="287524" y="1850797"/>
            <a:ext cx="1872208" cy="258735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Рисунок 6" descr="C:\Documents and Settings\кабинет\Рабочий стол\Новая папка (3)\2.jpg"/>
          <p:cNvPicPr/>
          <p:nvPr/>
        </p:nvPicPr>
        <p:blipFill>
          <a:blip r:embed="rId5" cstate="print"/>
          <a:srcRect/>
          <a:stretch>
            <a:fillRect/>
          </a:stretch>
        </p:blipFill>
        <p:spPr bwMode="auto">
          <a:xfrm>
            <a:off x="2555776" y="1866399"/>
            <a:ext cx="1884592" cy="260344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Прямоугольник 1"/>
          <p:cNvSpPr/>
          <p:nvPr/>
        </p:nvSpPr>
        <p:spPr>
          <a:xfrm>
            <a:off x="301638" y="2607297"/>
            <a:ext cx="3960440" cy="923330"/>
          </a:xfrm>
          <a:prstGeom prst="rect">
            <a:avLst/>
          </a:prstGeom>
        </p:spPr>
        <p:txBody>
          <a:bodyPr wrap="square">
            <a:spAutoFit/>
          </a:bodyPr>
          <a:lstStyle/>
          <a:p>
            <a:r>
              <a:rPr lang="ru-RU" b="1" dirty="0">
                <a:solidFill>
                  <a:srgbClr val="FF0000"/>
                </a:solidFill>
                <a:latin typeface="Times New Roman" pitchFamily="18" charset="0"/>
                <a:cs typeface="Times New Roman" pitchFamily="18" charset="0"/>
              </a:rPr>
              <a:t> </a:t>
            </a:r>
            <a:r>
              <a:rPr lang="ru-RU" b="1" dirty="0" smtClean="0">
                <a:solidFill>
                  <a:srgbClr val="FF0000"/>
                </a:solidFill>
                <a:latin typeface="Times New Roman" pitchFamily="18" charset="0"/>
                <a:cs typeface="Times New Roman" pitchFamily="18" charset="0"/>
              </a:rPr>
              <a:t>        В </a:t>
            </a:r>
            <a:r>
              <a:rPr lang="ru-RU" b="1" dirty="0">
                <a:solidFill>
                  <a:srgbClr val="FF0000"/>
                </a:solidFill>
                <a:latin typeface="Times New Roman" pitchFamily="18" charset="0"/>
                <a:cs typeface="Times New Roman" pitchFamily="18" charset="0"/>
              </a:rPr>
              <a:t>2002 году музею было     </a:t>
            </a:r>
          </a:p>
          <a:p>
            <a:r>
              <a:rPr lang="ru-RU" b="1" dirty="0">
                <a:solidFill>
                  <a:srgbClr val="FF0000"/>
                </a:solidFill>
                <a:latin typeface="Times New Roman" pitchFamily="18" charset="0"/>
                <a:cs typeface="Times New Roman" pitchFamily="18" charset="0"/>
              </a:rPr>
              <a:t>   присвоено звание «Школьный    </a:t>
            </a:r>
          </a:p>
          <a:p>
            <a:r>
              <a:rPr lang="ru-RU" b="1" dirty="0">
                <a:solidFill>
                  <a:srgbClr val="FF0000"/>
                </a:solidFill>
                <a:latin typeface="Times New Roman" pitchFamily="18" charset="0"/>
                <a:cs typeface="Times New Roman" pitchFamily="18" charset="0"/>
              </a:rPr>
              <a:t>             музей»</a:t>
            </a:r>
            <a:endParaRPr lang="ru-RU" dirty="0"/>
          </a:p>
        </p:txBody>
      </p:sp>
      <p:pic>
        <p:nvPicPr>
          <p:cNvPr id="6146" name="Picture 2" descr="C:\Users\Краеведческий  отдел\Downloads\IMG_20191009_150734.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5834" b="53609"/>
          <a:stretch/>
        </p:blipFill>
        <p:spPr bwMode="auto">
          <a:xfrm>
            <a:off x="5508104" y="4756650"/>
            <a:ext cx="3409521" cy="199950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7216285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avatars.mds.yandex.net/get-pdb/1823871/0737501b-aeec-4218-8638-71b0c51c10c6/s1200?webp=fals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 y="-117684"/>
            <a:ext cx="922038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0482" name="Picture 2" descr="C:\Users\Home\Documents\музей документация\для нади\15 21\5 10jpg.jpg"/>
          <p:cNvPicPr>
            <a:picLocks noChangeAspect="1" noChangeArrowheads="1"/>
          </p:cNvPicPr>
          <p:nvPr/>
        </p:nvPicPr>
        <p:blipFill>
          <a:blip r:embed="rId3" cstate="print"/>
          <a:srcRect l="5172" t="8165" r="20689" b="6103"/>
          <a:stretch>
            <a:fillRect/>
          </a:stretch>
        </p:blipFill>
        <p:spPr bwMode="auto">
          <a:xfrm>
            <a:off x="3612514" y="4401243"/>
            <a:ext cx="2399645" cy="192799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0483" name="Picture 3" descr="C:\Users\Home\Documents\музей документация\для нади\IMG_9866.jpg"/>
          <p:cNvPicPr>
            <a:picLocks noChangeAspect="1" noChangeArrowheads="1"/>
          </p:cNvPicPr>
          <p:nvPr/>
        </p:nvPicPr>
        <p:blipFill>
          <a:blip r:embed="rId4" cstate="print"/>
          <a:srcRect/>
          <a:stretch>
            <a:fillRect/>
          </a:stretch>
        </p:blipFill>
        <p:spPr bwMode="auto">
          <a:xfrm>
            <a:off x="6343947" y="4413365"/>
            <a:ext cx="2552564" cy="173247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0484" name="Picture 4" descr="C:\Users\Home\Documents\музей документация\для нади\IMG_9868.jpg"/>
          <p:cNvPicPr>
            <a:picLocks noChangeAspect="1" noChangeArrowheads="1"/>
          </p:cNvPicPr>
          <p:nvPr/>
        </p:nvPicPr>
        <p:blipFill>
          <a:blip r:embed="rId5" cstate="print"/>
          <a:srcRect/>
          <a:stretch>
            <a:fillRect/>
          </a:stretch>
        </p:blipFill>
        <p:spPr bwMode="auto">
          <a:xfrm>
            <a:off x="521550" y="4401243"/>
            <a:ext cx="2808312" cy="175672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0485" name="Rectangle 5"/>
          <p:cNvSpPr>
            <a:spLocks noChangeArrowheads="1"/>
          </p:cNvSpPr>
          <p:nvPr/>
        </p:nvSpPr>
        <p:spPr bwMode="auto">
          <a:xfrm>
            <a:off x="611560" y="6124763"/>
            <a:ext cx="3168352"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rPr>
              <a:t>Встреча</a:t>
            </a:r>
            <a:r>
              <a:rPr kumimoji="0" lang="ru-RU" sz="1400" b="1" i="0" u="none" strike="noStrike" cap="none" normalizeH="0" dirty="0" smtClean="0">
                <a:ln>
                  <a:noFill/>
                </a:ln>
                <a:solidFill>
                  <a:srgbClr val="C00000"/>
                </a:solidFill>
                <a:effectLst/>
                <a:latin typeface="Times New Roman" pitchFamily="18" charset="0"/>
                <a:ea typeface="Times New Roman" pitchFamily="18" charset="0"/>
                <a:cs typeface="Times New Roman" pitchFamily="18" charset="0"/>
              </a:rPr>
              <a:t> с ветеранами 96 с.д. в школе.1982г.</a:t>
            </a:r>
            <a:endParaRPr kumimoji="0" lang="ru-RU" sz="1400" b="1" i="0" u="none" strike="noStrike" cap="none" normalizeH="0" baseline="0" dirty="0" smtClean="0">
              <a:ln>
                <a:noFill/>
              </a:ln>
              <a:solidFill>
                <a:srgbClr val="C00000"/>
              </a:solidFill>
              <a:effectLst/>
              <a:latin typeface="Arial" pitchFamily="34" charset="0"/>
              <a:cs typeface="Arial" pitchFamily="34" charset="0"/>
            </a:endParaRPr>
          </a:p>
        </p:txBody>
      </p:sp>
      <p:sp>
        <p:nvSpPr>
          <p:cNvPr id="7" name="Прямоугольник 6"/>
          <p:cNvSpPr/>
          <p:nvPr/>
        </p:nvSpPr>
        <p:spPr>
          <a:xfrm rot="10800000" flipV="1">
            <a:off x="6336892" y="6199521"/>
            <a:ext cx="2539009" cy="523220"/>
          </a:xfrm>
          <a:prstGeom prst="rect">
            <a:avLst/>
          </a:prstGeom>
        </p:spPr>
        <p:txBody>
          <a:bodyPr wrap="square">
            <a:spAutoFit/>
          </a:bodyPr>
          <a:lstStyle/>
          <a:p>
            <a:pPr lvl="0" fontAlgn="base">
              <a:spcBef>
                <a:spcPct val="0"/>
              </a:spcBef>
              <a:spcAft>
                <a:spcPct val="0"/>
              </a:spcAft>
            </a:pPr>
            <a:r>
              <a:rPr lang="ru-RU" sz="1400" b="1" dirty="0" smtClean="0">
                <a:solidFill>
                  <a:srgbClr val="C00000"/>
                </a:solidFill>
                <a:latin typeface="Times New Roman" pitchFamily="18" charset="0"/>
                <a:ea typeface="Times New Roman" pitchFamily="18" charset="0"/>
                <a:cs typeface="Times New Roman" pitchFamily="18" charset="0"/>
              </a:rPr>
              <a:t>Ф.Г. Булатов среди учащихся</a:t>
            </a:r>
            <a:r>
              <a:rPr lang="ru-RU" sz="1400" dirty="0" smtClean="0">
                <a:solidFill>
                  <a:srgbClr val="C00000"/>
                </a:solidFill>
                <a:latin typeface="Times New Roman" pitchFamily="18" charset="0"/>
                <a:ea typeface="Times New Roman" pitchFamily="18" charset="0"/>
                <a:cs typeface="Times New Roman" pitchFamily="18" charset="0"/>
              </a:rPr>
              <a:t>.</a:t>
            </a:r>
            <a:endParaRPr lang="ru-RU" sz="1400" dirty="0" smtClean="0">
              <a:solidFill>
                <a:srgbClr val="C00000"/>
              </a:solidFill>
              <a:latin typeface="Times New Roman" pitchFamily="18" charset="0"/>
              <a:cs typeface="Times New Roman" pitchFamily="18" charset="0"/>
            </a:endParaRPr>
          </a:p>
        </p:txBody>
      </p:sp>
      <p:sp>
        <p:nvSpPr>
          <p:cNvPr id="2" name="Прямоугольник 1"/>
          <p:cNvSpPr/>
          <p:nvPr/>
        </p:nvSpPr>
        <p:spPr>
          <a:xfrm>
            <a:off x="2771800" y="3717033"/>
            <a:ext cx="3744415" cy="307777"/>
          </a:xfrm>
          <a:prstGeom prst="rect">
            <a:avLst/>
          </a:prstGeom>
        </p:spPr>
        <p:txBody>
          <a:bodyPr wrap="square">
            <a:spAutoFit/>
          </a:bodyPr>
          <a:lstStyle/>
          <a:p>
            <a:r>
              <a:rPr lang="ru-RU" sz="1400" b="1" dirty="0" smtClean="0">
                <a:solidFill>
                  <a:srgbClr val="C00000"/>
                </a:solidFill>
                <a:latin typeface="Times New Roman" pitchFamily="18" charset="0"/>
                <a:ea typeface="Times New Roman" pitchFamily="18" charset="0"/>
                <a:cs typeface="Times New Roman" pitchFamily="18" charset="0"/>
              </a:rPr>
              <a:t>В НАЧАЛЕ ПУТИ</a:t>
            </a:r>
            <a:endParaRPr lang="ru-RU" sz="1400" b="1" dirty="0">
              <a:solidFill>
                <a:srgbClr val="C00000"/>
              </a:solidFill>
            </a:endParaRPr>
          </a:p>
        </p:txBody>
      </p:sp>
      <p:sp>
        <p:nvSpPr>
          <p:cNvPr id="3" name="Прямоугольник 2"/>
          <p:cNvSpPr/>
          <p:nvPr/>
        </p:nvSpPr>
        <p:spPr>
          <a:xfrm>
            <a:off x="395537" y="476671"/>
            <a:ext cx="6696744" cy="3477875"/>
          </a:xfrm>
          <a:prstGeom prst="rect">
            <a:avLst/>
          </a:prstGeom>
        </p:spPr>
        <p:txBody>
          <a:bodyPr wrap="square">
            <a:spAutoFit/>
          </a:bodyPr>
          <a:lstStyle/>
          <a:p>
            <a:pPr lvl="0" fontAlgn="base">
              <a:spcBef>
                <a:spcPct val="0"/>
              </a:spcBef>
              <a:spcAft>
                <a:spcPct val="0"/>
              </a:spcAft>
            </a:pPr>
            <a:r>
              <a:rPr lang="ru-RU" sz="1400" b="1" dirty="0" smtClean="0">
                <a:solidFill>
                  <a:srgbClr val="FF0000"/>
                </a:solidFill>
                <a:latin typeface="Times New Roman" pitchFamily="18" charset="0"/>
                <a:ea typeface="Times New Roman" pitchFamily="18" charset="0"/>
                <a:cs typeface="Times New Roman" pitchFamily="18" charset="0"/>
              </a:rPr>
              <a:t>                               </a:t>
            </a:r>
            <a:r>
              <a:rPr lang="en-US" sz="1400" b="1" dirty="0" smtClean="0">
                <a:solidFill>
                  <a:srgbClr val="FF0000"/>
                </a:solidFill>
                <a:latin typeface="Times New Roman" pitchFamily="18" charset="0"/>
                <a:ea typeface="Times New Roman" pitchFamily="18" charset="0"/>
                <a:cs typeface="Times New Roman" pitchFamily="18" charset="0"/>
              </a:rPr>
              <a:t>II.</a:t>
            </a:r>
            <a:r>
              <a:rPr lang="ru-RU" sz="1400" b="1" dirty="0" smtClean="0">
                <a:solidFill>
                  <a:srgbClr val="FF0000"/>
                </a:solidFill>
                <a:latin typeface="Times New Roman" pitchFamily="18" charset="0"/>
                <a:ea typeface="Times New Roman" pitchFamily="18" charset="0"/>
                <a:cs typeface="Times New Roman" pitchFamily="18" charset="0"/>
              </a:rPr>
              <a:t> ИСТОРИЧЕСКАЯ СПРАВКА О   СОЗДАНИИ МУЗЕЯ.</a:t>
            </a:r>
          </a:p>
          <a:p>
            <a:pPr lvl="0" fontAlgn="base">
              <a:spcBef>
                <a:spcPct val="0"/>
              </a:spcBef>
              <a:spcAft>
                <a:spcPct val="0"/>
              </a:spcAft>
            </a:pPr>
            <a:r>
              <a:rPr lang="ru-RU" sz="1400" b="1" dirty="0" smtClean="0">
                <a:solidFill>
                  <a:srgbClr val="FF0000"/>
                </a:solidFill>
                <a:latin typeface="Times New Roman" pitchFamily="18" charset="0"/>
                <a:ea typeface="Times New Roman" pitchFamily="18" charset="0"/>
                <a:cs typeface="Times New Roman" pitchFamily="18" charset="0"/>
              </a:rPr>
              <a:t>  </a:t>
            </a:r>
          </a:p>
          <a:p>
            <a:r>
              <a:rPr lang="ru-RU" sz="1200" b="1" dirty="0" smtClean="0">
                <a:solidFill>
                  <a:srgbClr val="FF0000"/>
                </a:solidFill>
                <a:latin typeface="Times New Roman" pitchFamily="18" charset="0"/>
                <a:ea typeface="Times New Roman" pitchFamily="18" charset="0"/>
                <a:cs typeface="Times New Roman" pitchFamily="18" charset="0"/>
              </a:rPr>
              <a:t>В целях реализации программы нравственного, гражданского и патриотического воспитания с 1980 года в школе работает Музей Боевой Славы 96  Гомельской Краснознаменной  Ордена Суворова </a:t>
            </a:r>
            <a:r>
              <a:rPr lang="en-US" sz="1200" b="1" dirty="0" smtClean="0">
                <a:solidFill>
                  <a:srgbClr val="FF0000"/>
                </a:solidFill>
                <a:latin typeface="Times New Roman" pitchFamily="18" charset="0"/>
                <a:ea typeface="Times New Roman" pitchFamily="18" charset="0"/>
                <a:cs typeface="Times New Roman" pitchFamily="18" charset="0"/>
              </a:rPr>
              <a:t>II</a:t>
            </a:r>
            <a:r>
              <a:rPr lang="ru-RU" sz="1200" b="1" dirty="0" smtClean="0">
                <a:solidFill>
                  <a:srgbClr val="FF0000"/>
                </a:solidFill>
                <a:latin typeface="Times New Roman" pitchFamily="18" charset="0"/>
                <a:ea typeface="Times New Roman" pitchFamily="18" charset="0"/>
                <a:cs typeface="Times New Roman" pitchFamily="18" charset="0"/>
              </a:rPr>
              <a:t> степени стрелковой дивизии.</a:t>
            </a:r>
            <a:r>
              <a:rPr lang="ru-RU" sz="1200" b="1" dirty="0" smtClean="0">
                <a:solidFill>
                  <a:srgbClr val="FF0000"/>
                </a:solidFill>
                <a:latin typeface="Times New Roman" pitchFamily="18" charset="0"/>
                <a:cs typeface="Times New Roman" pitchFamily="18" charset="0"/>
              </a:rPr>
              <a:t> Во времена создания музея в воспитании патриотизма  особое место отводилось традициям армии и флота СССР. Одна из форм связи армии и школы была военно-шефская работа. Проводились совместные мероприятия и спортивные соревнования, переписки с военными, а также шефства над вооруженными силами. Так, на одной из встреч учеников нашей школы с участниками ВОВ родилась идея создания школьного музея. Музей был торжественно открыт   31 марта 1980 года. Инициаторами создания музея выступили ветераны дивизии. Одним из  них был </a:t>
            </a:r>
            <a:r>
              <a:rPr lang="ru-RU" sz="1200" b="1" dirty="0" err="1" smtClean="0">
                <a:solidFill>
                  <a:srgbClr val="FF0000"/>
                </a:solidFill>
                <a:latin typeface="Times New Roman" pitchFamily="18" charset="0"/>
                <a:cs typeface="Times New Roman" pitchFamily="18" charset="0"/>
              </a:rPr>
              <a:t>Фатых</a:t>
            </a:r>
            <a:r>
              <a:rPr lang="ru-RU" sz="1200" b="1" dirty="0" smtClean="0">
                <a:solidFill>
                  <a:srgbClr val="FF0000"/>
                </a:solidFill>
                <a:latin typeface="Times New Roman" pitchFamily="18" charset="0"/>
                <a:cs typeface="Times New Roman" pitchFamily="18" charset="0"/>
              </a:rPr>
              <a:t> Гарипович Булатов –  командир 96 стрелковой дивизии и Злыдень Иван Трофимович.</a:t>
            </a:r>
          </a:p>
          <a:p>
            <a:r>
              <a:rPr lang="ru-RU" sz="1200" b="1" dirty="0" smtClean="0">
                <a:solidFill>
                  <a:srgbClr val="FF0000"/>
                </a:solidFill>
                <a:latin typeface="Times New Roman" pitchFamily="18" charset="0"/>
                <a:cs typeface="Times New Roman" pitchFamily="18" charset="0"/>
              </a:rPr>
              <a:t> В разные годы музеем руководили учителя истории: </a:t>
            </a:r>
            <a:r>
              <a:rPr lang="ru-RU" sz="1200" b="1" dirty="0" err="1" smtClean="0">
                <a:solidFill>
                  <a:srgbClr val="FF0000"/>
                </a:solidFill>
                <a:latin typeface="Times New Roman" pitchFamily="18" charset="0"/>
                <a:cs typeface="Times New Roman" pitchFamily="18" charset="0"/>
              </a:rPr>
              <a:t>КраюшкинаЛ.В</a:t>
            </a:r>
            <a:r>
              <a:rPr lang="ru-RU" sz="1200" b="1" dirty="0" smtClean="0">
                <a:solidFill>
                  <a:srgbClr val="FF0000"/>
                </a:solidFill>
                <a:latin typeface="Times New Roman" pitchFamily="18" charset="0"/>
                <a:cs typeface="Times New Roman" pitchFamily="18" charset="0"/>
              </a:rPr>
              <a:t>.,  </a:t>
            </a:r>
            <a:r>
              <a:rPr lang="ru-RU" sz="1200" b="1" dirty="0" err="1" smtClean="0">
                <a:solidFill>
                  <a:srgbClr val="FF0000"/>
                </a:solidFill>
                <a:latin typeface="Times New Roman" pitchFamily="18" charset="0"/>
                <a:cs typeface="Times New Roman" pitchFamily="18" charset="0"/>
              </a:rPr>
              <a:t>Гайфутдинова</a:t>
            </a:r>
            <a:r>
              <a:rPr lang="ru-RU" sz="1200" b="1" dirty="0" smtClean="0">
                <a:solidFill>
                  <a:srgbClr val="FF0000"/>
                </a:solidFill>
                <a:latin typeface="Times New Roman" pitchFamily="18" charset="0"/>
                <a:cs typeface="Times New Roman" pitchFamily="18" charset="0"/>
              </a:rPr>
              <a:t> Р.Ф.</a:t>
            </a:r>
          </a:p>
          <a:p>
            <a:r>
              <a:rPr lang="ru-RU" sz="1200" b="1" dirty="0" smtClean="0">
                <a:solidFill>
                  <a:srgbClr val="FF0000"/>
                </a:solidFill>
                <a:latin typeface="Times New Roman" pitchFamily="18" charset="0"/>
                <a:cs typeface="Times New Roman" pitchFamily="18" charset="0"/>
              </a:rPr>
              <a:t>На данный момент руководителем музея является </a:t>
            </a:r>
            <a:r>
              <a:rPr lang="ru-RU" sz="1200" b="1" dirty="0" err="1" smtClean="0">
                <a:solidFill>
                  <a:srgbClr val="FF0000"/>
                </a:solidFill>
                <a:latin typeface="Times New Roman" pitchFamily="18" charset="0"/>
                <a:cs typeface="Times New Roman" pitchFamily="18" charset="0"/>
              </a:rPr>
              <a:t>Овчинникова</a:t>
            </a:r>
            <a:r>
              <a:rPr lang="ru-RU" sz="1200" b="1" dirty="0" smtClean="0">
                <a:solidFill>
                  <a:srgbClr val="FF0000"/>
                </a:solidFill>
                <a:latin typeface="Times New Roman" pitchFamily="18" charset="0"/>
                <a:cs typeface="Times New Roman" pitchFamily="18" charset="0"/>
              </a:rPr>
              <a:t> Н.Г.</a:t>
            </a:r>
          </a:p>
          <a:p>
            <a:r>
              <a:rPr lang="ru-RU" sz="1200" b="1" dirty="0" smtClean="0">
                <a:solidFill>
                  <a:srgbClr val="FF0000"/>
                </a:solidFill>
                <a:latin typeface="Times New Roman" pitchFamily="18" charset="0"/>
                <a:cs typeface="Times New Roman" pitchFamily="18" charset="0"/>
              </a:rPr>
              <a:t>Экспонаты  музея были собраны нашими учениками во время поездок по местам боев 96 стрелковой дивизии. Часть экспонатов были переданы самими участниками или подарены их родственниками.</a:t>
            </a:r>
          </a:p>
          <a:p>
            <a:pPr fontAlgn="base">
              <a:spcBef>
                <a:spcPct val="0"/>
              </a:spcBef>
              <a:spcAft>
                <a:spcPct val="0"/>
              </a:spcAft>
            </a:pPr>
            <a:endParaRPr lang="ru-RU" sz="1200" dirty="0">
              <a:solidFill>
                <a:srgbClr val="FF0000"/>
              </a:solidFill>
              <a:latin typeface="Times New Roman" pitchFamily="18" charset="0"/>
              <a:cs typeface="Times New Roman" pitchFamily="18" charset="0"/>
            </a:endParaRPr>
          </a:p>
        </p:txBody>
      </p:sp>
      <p:pic>
        <p:nvPicPr>
          <p:cNvPr id="2051" name="Picture 3" descr="C:\Users\Краеведческий  отдел\Downloads\IMG_20191009_133452 (1).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6668" t="14722" r="12199" b="6877"/>
          <a:stretch/>
        </p:blipFill>
        <p:spPr bwMode="auto">
          <a:xfrm>
            <a:off x="7092282" y="1009650"/>
            <a:ext cx="1783620" cy="23016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4" name="Прямоугольник 3"/>
          <p:cNvSpPr/>
          <p:nvPr/>
        </p:nvSpPr>
        <p:spPr>
          <a:xfrm>
            <a:off x="6876256" y="3429000"/>
            <a:ext cx="2020253" cy="523220"/>
          </a:xfrm>
          <a:prstGeom prst="rect">
            <a:avLst/>
          </a:prstGeom>
        </p:spPr>
        <p:txBody>
          <a:bodyPr wrap="square">
            <a:spAutoFit/>
          </a:bodyPr>
          <a:lstStyle/>
          <a:p>
            <a:r>
              <a:rPr lang="ru-RU" sz="1400" b="1" dirty="0" smtClean="0">
                <a:solidFill>
                  <a:srgbClr val="C00000"/>
                </a:solidFill>
                <a:latin typeface="Times New Roman" pitchFamily="18" charset="0"/>
                <a:ea typeface="Times New Roman" pitchFamily="18" charset="0"/>
                <a:cs typeface="Times New Roman" pitchFamily="18" charset="0"/>
              </a:rPr>
              <a:t>Первый дизайн-проект музея.</a:t>
            </a:r>
            <a:endParaRPr lang="ru-RU" sz="1400" b="1" dirty="0">
              <a:solidFill>
                <a:srgbClr val="C00000"/>
              </a:solidFill>
            </a:endParaRPr>
          </a:p>
        </p:txBody>
      </p:sp>
    </p:spTree>
    <p:extLst>
      <p:ext uri="{BB962C8B-B14F-4D97-AF65-F5344CB8AC3E}">
        <p14:creationId xmlns:p14="http://schemas.microsoft.com/office/powerpoint/2010/main" val="72162850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avatars.mds.yandex.net/get-pdb/1823871/0737501b-aeec-4218-8638-71b0c51c10c6/s1200?webp=fals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 y="27384"/>
            <a:ext cx="9143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21505" name="Rectangle 1"/>
          <p:cNvSpPr>
            <a:spLocks noChangeArrowheads="1"/>
          </p:cNvSpPr>
          <p:nvPr/>
        </p:nvSpPr>
        <p:spPr bwMode="auto">
          <a:xfrm>
            <a:off x="1043608" y="3032435"/>
            <a:ext cx="5184576" cy="31393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1600" b="1" i="0"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СТРУКТУРА МУЗЕЯ</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en-US" sz="1400" b="1" dirty="0">
                <a:solidFill>
                  <a:srgbClr val="FF0000"/>
                </a:solidFill>
                <a:latin typeface="Times New Roman" pitchFamily="18" charset="0"/>
                <a:ea typeface="Times New Roman" pitchFamily="18" charset="0"/>
                <a:cs typeface="Times New Roman" pitchFamily="18" charset="0"/>
              </a:rPr>
              <a:t>I</a:t>
            </a:r>
            <a:r>
              <a:rPr kumimoji="0" lang="ru-RU" sz="1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.РУКОВОДИТЕЛЬ МУЗЕЯ</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r>
              <a:rPr lang="en-US" sz="1400" b="1" dirty="0" smtClean="0">
                <a:solidFill>
                  <a:srgbClr val="FF0000"/>
                </a:solidFill>
                <a:latin typeface="Times New Roman" pitchFamily="18" charset="0"/>
                <a:ea typeface="Times New Roman" pitchFamily="18" charset="0"/>
                <a:cs typeface="Times New Roman" pitchFamily="18" charset="0"/>
              </a:rPr>
              <a:t>II</a:t>
            </a:r>
            <a:r>
              <a:rPr kumimoji="0" lang="ru-RU" sz="1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.СОВЕТ МУЗЕЯ</a:t>
            </a:r>
            <a:r>
              <a:rPr lang="ru-RU" sz="1400" b="1" dirty="0" smtClean="0">
                <a:latin typeface="Times New Roman" pitchFamily="18" charset="0"/>
                <a:cs typeface="Times New Roman" pitchFamily="18" charset="0"/>
              </a:rPr>
              <a:t> </a:t>
            </a:r>
            <a:endParaRPr lang="ru-RU" sz="1400" dirty="0" smtClean="0">
              <a:latin typeface="Times New Roman" pitchFamily="18" charset="0"/>
              <a:cs typeface="Times New Roman" pitchFamily="18" charset="0"/>
            </a:endParaRPr>
          </a:p>
          <a:p>
            <a:r>
              <a:rPr lang="ru-RU" sz="1400" dirty="0" smtClean="0">
                <a:solidFill>
                  <a:srgbClr val="FF0000"/>
                </a:solidFill>
                <a:latin typeface="Times New Roman" pitchFamily="18" charset="0"/>
                <a:cs typeface="Times New Roman" pitchFamily="18" charset="0"/>
              </a:rPr>
              <a:t>1.Директор лицея № 23  </a:t>
            </a:r>
            <a:r>
              <a:rPr lang="ru-RU" sz="1400" dirty="0" err="1" smtClean="0">
                <a:solidFill>
                  <a:srgbClr val="FF0000"/>
                </a:solidFill>
                <a:latin typeface="Times New Roman" pitchFamily="18" charset="0"/>
                <a:cs typeface="Times New Roman" pitchFamily="18" charset="0"/>
              </a:rPr>
              <a:t>Шакирзянова</a:t>
            </a:r>
            <a:r>
              <a:rPr lang="ru-RU" sz="1400" dirty="0" smtClean="0">
                <a:solidFill>
                  <a:srgbClr val="FF0000"/>
                </a:solidFill>
                <a:latin typeface="Times New Roman" pitchFamily="18" charset="0"/>
                <a:cs typeface="Times New Roman" pitchFamily="18" charset="0"/>
              </a:rPr>
              <a:t> А.З</a:t>
            </a:r>
          </a:p>
          <a:p>
            <a:r>
              <a:rPr lang="ru-RU" sz="1400" dirty="0" smtClean="0">
                <a:solidFill>
                  <a:srgbClr val="FF0000"/>
                </a:solidFill>
                <a:latin typeface="Times New Roman" pitchFamily="18" charset="0"/>
                <a:cs typeface="Times New Roman" pitchFamily="18" charset="0"/>
              </a:rPr>
              <a:t>2.Завучи по учебной части .</a:t>
            </a:r>
          </a:p>
          <a:p>
            <a:r>
              <a:rPr lang="ru-RU" sz="1400" dirty="0" smtClean="0">
                <a:solidFill>
                  <a:srgbClr val="FF0000"/>
                </a:solidFill>
                <a:latin typeface="Times New Roman" pitchFamily="18" charset="0"/>
                <a:cs typeface="Times New Roman" pitchFamily="18" charset="0"/>
              </a:rPr>
              <a:t>3.Завуч по воспитательной работе. </a:t>
            </a:r>
          </a:p>
          <a:p>
            <a:r>
              <a:rPr lang="ru-RU" sz="1400" dirty="0" smtClean="0">
                <a:solidFill>
                  <a:srgbClr val="FF0000"/>
                </a:solidFill>
                <a:latin typeface="Times New Roman" pitchFamily="18" charset="0"/>
                <a:cs typeface="Times New Roman" pitchFamily="18" charset="0"/>
              </a:rPr>
              <a:t>4.Учителя-предметники .</a:t>
            </a:r>
          </a:p>
          <a:p>
            <a:r>
              <a:rPr lang="ru-RU" sz="1400" dirty="0" smtClean="0">
                <a:solidFill>
                  <a:srgbClr val="FF0000"/>
                </a:solidFill>
                <a:latin typeface="Times New Roman" pitchFamily="18" charset="0"/>
                <a:cs typeface="Times New Roman" pitchFamily="18" charset="0"/>
              </a:rPr>
              <a:t>5.Зав.библиотекой.</a:t>
            </a:r>
          </a:p>
          <a:p>
            <a:r>
              <a:rPr lang="ru-RU" sz="1400" dirty="0" smtClean="0">
                <a:solidFill>
                  <a:srgbClr val="FF0000"/>
                </a:solidFill>
                <a:latin typeface="Times New Roman" pitchFamily="18" charset="0"/>
                <a:cs typeface="Times New Roman" pitchFamily="18" charset="0"/>
              </a:rPr>
              <a:t>6.Председатель школьного родительского комитета.</a:t>
            </a:r>
          </a:p>
          <a:p>
            <a:r>
              <a:rPr lang="ru-RU" sz="1400" dirty="0" smtClean="0">
                <a:solidFill>
                  <a:srgbClr val="FF0000"/>
                </a:solidFill>
                <a:latin typeface="Times New Roman" pitchFamily="18" charset="0"/>
                <a:cs typeface="Times New Roman" pitchFamily="18" charset="0"/>
              </a:rPr>
              <a:t>7.Заведующий музея-мемориала ВОВ  Черепанов М.В.</a:t>
            </a:r>
          </a:p>
          <a:p>
            <a:r>
              <a:rPr lang="ru-RU" sz="1400" dirty="0" smtClean="0">
                <a:solidFill>
                  <a:srgbClr val="FF0000"/>
                </a:solidFill>
                <a:latin typeface="Times New Roman" pitchFamily="18" charset="0"/>
                <a:cs typeface="Times New Roman" pitchFamily="18" charset="0"/>
              </a:rPr>
              <a:t>8.МБУДО </a:t>
            </a:r>
            <a:r>
              <a:rPr lang="ru-RU" sz="1400" dirty="0" err="1" smtClean="0">
                <a:solidFill>
                  <a:srgbClr val="FF0000"/>
                </a:solidFill>
                <a:latin typeface="Times New Roman" pitchFamily="18" charset="0"/>
                <a:cs typeface="Times New Roman" pitchFamily="18" charset="0"/>
              </a:rPr>
              <a:t>ДДЮТиЭ</a:t>
            </a:r>
            <a:r>
              <a:rPr lang="ru-RU" sz="1400" dirty="0" smtClean="0">
                <a:solidFill>
                  <a:srgbClr val="FF0000"/>
                </a:solidFill>
                <a:latin typeface="Times New Roman" pitchFamily="18" charset="0"/>
                <a:cs typeface="Times New Roman" pitchFamily="18" charset="0"/>
              </a:rPr>
              <a:t> «Простор» Н-Савиновского района г. Казани - зав. экскурсионно-музейного отдела  </a:t>
            </a:r>
            <a:r>
              <a:rPr lang="ru-RU" sz="1400" dirty="0" err="1" smtClean="0">
                <a:solidFill>
                  <a:srgbClr val="FF0000"/>
                </a:solidFill>
                <a:latin typeface="Times New Roman" pitchFamily="18" charset="0"/>
                <a:cs typeface="Times New Roman" pitchFamily="18" charset="0"/>
              </a:rPr>
              <a:t>Зяблова</a:t>
            </a:r>
            <a:r>
              <a:rPr lang="ru-RU" sz="1400" dirty="0" smtClean="0">
                <a:solidFill>
                  <a:srgbClr val="FF0000"/>
                </a:solidFill>
                <a:latin typeface="Times New Roman" pitchFamily="18" charset="0"/>
                <a:cs typeface="Times New Roman" pitchFamily="18" charset="0"/>
              </a:rPr>
              <a:t> З.Н.              </a:t>
            </a:r>
          </a:p>
          <a:p>
            <a:r>
              <a:rPr lang="ru-RU" sz="1400" dirty="0" smtClean="0">
                <a:solidFill>
                  <a:srgbClr val="FF0000"/>
                </a:solidFill>
                <a:latin typeface="Times New Roman" pitchFamily="18" charset="0"/>
                <a:cs typeface="Times New Roman" pitchFamily="18" charset="0"/>
              </a:rPr>
              <a:t>9.Ветераны войны и труда микрорайона.</a:t>
            </a:r>
            <a:endParaRPr kumimoji="0" lang="ru-RU" sz="1400"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en-US" sz="1400" b="1" dirty="0" smtClean="0">
                <a:solidFill>
                  <a:srgbClr val="FF0000"/>
                </a:solidFill>
                <a:latin typeface="Times New Roman" pitchFamily="18" charset="0"/>
                <a:ea typeface="Times New Roman" pitchFamily="18" charset="0"/>
                <a:cs typeface="Times New Roman" pitchFamily="18" charset="0"/>
              </a:rPr>
              <a:t>III</a:t>
            </a:r>
            <a:r>
              <a:rPr kumimoji="0" lang="ru-RU" sz="1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.АКТИВИСТЫ ШКОЛЬНОГО МУЗЕЯ</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6" name="Рисунок 5" descr="C:\Users\Мария\Desktop\учителя\фото-2\ретушь-2\IMGL3943-1.jpg"/>
          <p:cNvPicPr/>
          <p:nvPr/>
        </p:nvPicPr>
        <p:blipFill>
          <a:blip r:embed="rId3" cstate="print"/>
          <a:srcRect/>
          <a:stretch>
            <a:fillRect/>
          </a:stretch>
        </p:blipFill>
        <p:spPr bwMode="auto">
          <a:xfrm>
            <a:off x="7285383" y="404664"/>
            <a:ext cx="1672461" cy="255082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Рисунок 6" descr="C:\Users\Мария\Documents\СЕРВЕР\фото\учителя\Лиля с сыном Эмилем 062.JPG"/>
          <p:cNvPicPr/>
          <p:nvPr/>
        </p:nvPicPr>
        <p:blipFill>
          <a:blip r:embed="rId4" cstate="print"/>
          <a:srcRect/>
          <a:stretch>
            <a:fillRect/>
          </a:stretch>
        </p:blipFill>
        <p:spPr bwMode="auto">
          <a:xfrm>
            <a:off x="6228184" y="2780928"/>
            <a:ext cx="1565696" cy="222082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Рисунок 7" descr="C:\Users\Мария\Desktop\фото 17\спортсмены\Учителя 23-22.jpg"/>
          <p:cNvPicPr/>
          <p:nvPr/>
        </p:nvPicPr>
        <p:blipFill>
          <a:blip r:embed="rId5" cstate="print"/>
          <a:srcRect/>
          <a:stretch>
            <a:fillRect/>
          </a:stretch>
        </p:blipFill>
        <p:spPr bwMode="auto">
          <a:xfrm>
            <a:off x="7654687" y="2780928"/>
            <a:ext cx="1303157" cy="222082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Рисунок 8" descr="C:\Users\Мария\Documents\СЕРВЕР\фото\учителя\Учителя 14\IMGL2672.JPG"/>
          <p:cNvPicPr/>
          <p:nvPr/>
        </p:nvPicPr>
        <p:blipFill>
          <a:blip r:embed="rId6" cstate="print"/>
          <a:srcRect/>
          <a:stretch>
            <a:fillRect/>
          </a:stretch>
        </p:blipFill>
        <p:spPr bwMode="auto">
          <a:xfrm>
            <a:off x="6660232" y="4450724"/>
            <a:ext cx="1646033" cy="231460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Прямоугольник 2"/>
          <p:cNvSpPr/>
          <p:nvPr/>
        </p:nvSpPr>
        <p:spPr>
          <a:xfrm>
            <a:off x="467544" y="620690"/>
            <a:ext cx="6817839" cy="2523768"/>
          </a:xfrm>
          <a:prstGeom prst="rect">
            <a:avLst/>
          </a:prstGeom>
        </p:spPr>
        <p:txBody>
          <a:bodyPr wrap="square">
            <a:spAutoFit/>
          </a:bodyPr>
          <a:lstStyle/>
          <a:p>
            <a:pPr fontAlgn="base">
              <a:spcBef>
                <a:spcPct val="0"/>
              </a:spcBef>
              <a:spcAft>
                <a:spcPct val="0"/>
              </a:spcAft>
            </a:pPr>
            <a:r>
              <a:rPr lang="ru-RU" sz="1400" b="1" dirty="0" smtClean="0">
                <a:solidFill>
                  <a:srgbClr val="FF0000"/>
                </a:solidFill>
                <a:latin typeface="Times New Roman" pitchFamily="18" charset="0"/>
                <a:ea typeface="Times New Roman" pitchFamily="18" charset="0"/>
                <a:cs typeface="Times New Roman" pitchFamily="18" charset="0"/>
              </a:rPr>
              <a:t>                 </a:t>
            </a:r>
            <a:r>
              <a:rPr lang="en-US" sz="1400" b="1" dirty="0" smtClean="0">
                <a:solidFill>
                  <a:srgbClr val="FF0000"/>
                </a:solidFill>
                <a:latin typeface="Times New Roman" pitchFamily="18" charset="0"/>
                <a:ea typeface="Times New Roman" pitchFamily="18" charset="0"/>
                <a:cs typeface="Times New Roman" pitchFamily="18" charset="0"/>
              </a:rPr>
              <a:t>III</a:t>
            </a:r>
            <a:r>
              <a:rPr lang="en-US" sz="1400" b="1" dirty="0">
                <a:solidFill>
                  <a:srgbClr val="FF0000"/>
                </a:solidFill>
                <a:latin typeface="Times New Roman" pitchFamily="18" charset="0"/>
                <a:ea typeface="Times New Roman" pitchFamily="18" charset="0"/>
                <a:cs typeface="Times New Roman" pitchFamily="18" charset="0"/>
              </a:rPr>
              <a:t>. </a:t>
            </a:r>
            <a:r>
              <a:rPr lang="ru-RU" sz="1400" b="1" dirty="0">
                <a:solidFill>
                  <a:srgbClr val="FF0000"/>
                </a:solidFill>
                <a:latin typeface="Times New Roman" pitchFamily="18" charset="0"/>
                <a:ea typeface="Times New Roman" pitchFamily="18" charset="0"/>
                <a:cs typeface="Times New Roman" pitchFamily="18" charset="0"/>
              </a:rPr>
              <a:t>ЦЕЛИ И ЗАДАЧИ. СТРУКТУРА МУЗЕЯ</a:t>
            </a:r>
            <a:r>
              <a:rPr lang="ru-RU" sz="1400" b="1" dirty="0" smtClean="0">
                <a:solidFill>
                  <a:srgbClr val="FF0000"/>
                </a:solidFill>
                <a:latin typeface="Times New Roman" pitchFamily="18" charset="0"/>
                <a:ea typeface="Times New Roman" pitchFamily="18" charset="0"/>
                <a:cs typeface="Times New Roman" pitchFamily="18" charset="0"/>
              </a:rPr>
              <a:t>.</a:t>
            </a:r>
            <a:endParaRPr lang="ru-RU" sz="1400" b="1" dirty="0">
              <a:solidFill>
                <a:srgbClr val="FF0000"/>
              </a:solidFill>
              <a:latin typeface="Calibri" pitchFamily="34" charset="0"/>
              <a:ea typeface="Times New Roman" pitchFamily="18" charset="0"/>
              <a:cs typeface="Times New Roman" pitchFamily="18" charset="0"/>
            </a:endParaRPr>
          </a:p>
          <a:p>
            <a:pPr lvl="0" fontAlgn="base">
              <a:spcBef>
                <a:spcPct val="0"/>
              </a:spcBef>
              <a:spcAft>
                <a:spcPct val="0"/>
              </a:spcAft>
            </a:pPr>
            <a:r>
              <a:rPr lang="ru-RU" sz="1400" b="1" dirty="0" smtClean="0">
                <a:solidFill>
                  <a:srgbClr val="FF0000"/>
                </a:solidFill>
                <a:latin typeface="Calibri" pitchFamily="34" charset="0"/>
                <a:ea typeface="Times New Roman" pitchFamily="18" charset="0"/>
                <a:cs typeface="Times New Roman" pitchFamily="18" charset="0"/>
              </a:rPr>
              <a:t>ОСОБЕННО </a:t>
            </a:r>
            <a:r>
              <a:rPr lang="ru-RU" sz="1400" b="1" dirty="0">
                <a:solidFill>
                  <a:srgbClr val="FF0000"/>
                </a:solidFill>
                <a:latin typeface="Calibri" pitchFamily="34" charset="0"/>
                <a:ea typeface="Times New Roman" pitchFamily="18" charset="0"/>
                <a:cs typeface="Times New Roman" pitchFamily="18" charset="0"/>
              </a:rPr>
              <a:t>АКТУАЛЬНОЙ СЕГОДНЯ ЯВЛЯЕТСЯ  ПРОБЛЕМА ПАМЯТИ ПОКОЛЕНИЙ И СОХРАНЕНИЕ ТРАДИЦИЙ НАШЕГО НАРОДА.</a:t>
            </a:r>
            <a:endParaRPr lang="ru-RU" sz="1400" dirty="0">
              <a:latin typeface="Arial" pitchFamily="34" charset="0"/>
              <a:cs typeface="Arial" pitchFamily="34" charset="0"/>
            </a:endParaRPr>
          </a:p>
          <a:p>
            <a:pPr lvl="0" eaLnBrk="0" fontAlgn="base" hangingPunct="0">
              <a:spcBef>
                <a:spcPct val="0"/>
              </a:spcBef>
              <a:spcAft>
                <a:spcPct val="0"/>
              </a:spcAft>
            </a:pPr>
            <a:r>
              <a:rPr lang="ru-RU" sz="1400" b="1" dirty="0">
                <a:solidFill>
                  <a:srgbClr val="FF0000"/>
                </a:solidFill>
                <a:latin typeface="Calibri" pitchFamily="34" charset="0"/>
                <a:ea typeface="Times New Roman" pitchFamily="18" charset="0"/>
                <a:cs typeface="Times New Roman" pitchFamily="18" charset="0"/>
              </a:rPr>
              <a:t>ЦЕЛЬ МУЗЕЯ : </a:t>
            </a:r>
            <a:r>
              <a:rPr lang="ru-RU" sz="1400" dirty="0">
                <a:solidFill>
                  <a:srgbClr val="FF0000"/>
                </a:solidFill>
                <a:latin typeface="Calibri" pitchFamily="34" charset="0"/>
                <a:ea typeface="Times New Roman" pitchFamily="18" charset="0"/>
                <a:cs typeface="Times New Roman" pitchFamily="18" charset="0"/>
              </a:rPr>
              <a:t>ВОСПИТЫВАТЬ ПАТРИОТОВ СВОЕЙ РОДИНЫ ЧЕРЕЗ ДЕЯТЕЛЬНОСТЬ ШКОЛЬНОГО МУЗЕЯ ,СОДЕЙСТВОВАТЬ ПОВЫШЕНИЮ ЭФФЕКТИВНОСТИ УЧЕБНО- ВОСПИТАТЕЛЬНОЙ РАБОТЫ.</a:t>
            </a:r>
            <a:endParaRPr lang="ru-RU" sz="1400" dirty="0">
              <a:latin typeface="Arial" pitchFamily="34" charset="0"/>
              <a:cs typeface="Arial" pitchFamily="34" charset="0"/>
            </a:endParaRPr>
          </a:p>
          <a:p>
            <a:pPr lvl="0" eaLnBrk="0" fontAlgn="base" hangingPunct="0">
              <a:spcBef>
                <a:spcPct val="0"/>
              </a:spcBef>
              <a:spcAft>
                <a:spcPct val="0"/>
              </a:spcAft>
            </a:pPr>
            <a:r>
              <a:rPr lang="ru-RU" sz="1400" b="1" dirty="0">
                <a:solidFill>
                  <a:srgbClr val="FF0000"/>
                </a:solidFill>
                <a:latin typeface="Calibri" pitchFamily="34" charset="0"/>
                <a:ea typeface="Times New Roman" pitchFamily="18" charset="0"/>
                <a:cs typeface="Times New Roman" pitchFamily="18" charset="0"/>
              </a:rPr>
              <a:t>ЗАДАЧИ МУЗЕЯ: - </a:t>
            </a:r>
            <a:r>
              <a:rPr lang="ru-RU" sz="1400" dirty="0">
                <a:solidFill>
                  <a:srgbClr val="FF0000"/>
                </a:solidFill>
                <a:latin typeface="Calibri" pitchFamily="34" charset="0"/>
                <a:ea typeface="Times New Roman" pitchFamily="18" charset="0"/>
                <a:cs typeface="Times New Roman" pitchFamily="18" charset="0"/>
              </a:rPr>
              <a:t>ОРГАНИЗОВАТЬ И КООРДИНИРОВАТЬ ПАТРИОТИЧЕСКОЕ ВОСПИТАНИЕ В ШКОЛЕ.</a:t>
            </a:r>
            <a:endParaRPr lang="ru-RU" sz="1400" dirty="0">
              <a:latin typeface="Arial" pitchFamily="34" charset="0"/>
              <a:cs typeface="Arial" pitchFamily="34" charset="0"/>
            </a:endParaRPr>
          </a:p>
          <a:p>
            <a:pPr lvl="0" eaLnBrk="0" fontAlgn="base" hangingPunct="0">
              <a:spcBef>
                <a:spcPct val="0"/>
              </a:spcBef>
              <a:spcAft>
                <a:spcPct val="0"/>
              </a:spcAft>
            </a:pPr>
            <a:r>
              <a:rPr lang="ru-RU" sz="1400" dirty="0">
                <a:solidFill>
                  <a:srgbClr val="FF0000"/>
                </a:solidFill>
                <a:latin typeface="Calibri" pitchFamily="34" charset="0"/>
                <a:ea typeface="Times New Roman" pitchFamily="18" charset="0"/>
                <a:cs typeface="Times New Roman" pitchFamily="18" charset="0"/>
              </a:rPr>
              <a:t>-РАБОТА  С ВЕТЕРАНАМИ ВОЙНЫ И ТРУДА.</a:t>
            </a:r>
            <a:endParaRPr lang="ru-RU" sz="1400" dirty="0">
              <a:latin typeface="Arial" pitchFamily="34" charset="0"/>
              <a:cs typeface="Arial" pitchFamily="34" charset="0"/>
            </a:endParaRPr>
          </a:p>
          <a:p>
            <a:pPr lvl="0" eaLnBrk="0" fontAlgn="base" hangingPunct="0">
              <a:spcBef>
                <a:spcPct val="0"/>
              </a:spcBef>
              <a:spcAft>
                <a:spcPct val="0"/>
              </a:spcAft>
            </a:pPr>
            <a:r>
              <a:rPr lang="ru-RU" sz="1400" dirty="0">
                <a:solidFill>
                  <a:srgbClr val="FF0000"/>
                </a:solidFill>
                <a:latin typeface="Calibri" pitchFamily="34" charset="0"/>
                <a:ea typeface="Times New Roman" pitchFamily="18" charset="0"/>
                <a:cs typeface="Times New Roman" pitchFamily="18" charset="0"/>
              </a:rPr>
              <a:t>- РАЗВИТИЕ У  УЧАЩИХСЯ НАВЫКОВ ПОИСКОВОЙ И ИССЛЕДОВАТЕЛЬСКОЙ  РАБОТЫ .   </a:t>
            </a:r>
            <a:endParaRPr lang="ru-RU" sz="1400" dirty="0">
              <a:latin typeface="Arial" pitchFamily="34" charset="0"/>
              <a:cs typeface="Arial" pitchFamily="34" charset="0"/>
            </a:endParaRPr>
          </a:p>
          <a:p>
            <a:pPr lvl="0" eaLnBrk="0" fontAlgn="base" hangingPunct="0">
              <a:spcBef>
                <a:spcPct val="0"/>
              </a:spcBef>
              <a:spcAft>
                <a:spcPct val="0"/>
              </a:spcAft>
            </a:pPr>
            <a:r>
              <a:rPr lang="ru-RU" dirty="0">
                <a:solidFill>
                  <a:srgbClr val="FF0000"/>
                </a:solidFill>
                <a:latin typeface="Calibri" pitchFamily="34" charset="0"/>
                <a:ea typeface="Times New Roman" pitchFamily="18" charset="0"/>
                <a:cs typeface="Times New Roman" pitchFamily="18" charset="0"/>
              </a:rPr>
              <a:t>   </a:t>
            </a:r>
            <a:r>
              <a:rPr lang="ru-RU" dirty="0" smtClean="0">
                <a:solidFill>
                  <a:srgbClr val="FF0000"/>
                </a:solidFill>
                <a:latin typeface="Calibri" pitchFamily="34" charset="0"/>
                <a:ea typeface="Times New Roman" pitchFamily="18" charset="0"/>
                <a:cs typeface="Times New Roman" pitchFamily="18" charset="0"/>
              </a:rPr>
              <a:t>  </a:t>
            </a:r>
            <a:endParaRPr lang="ru-RU" dirty="0">
              <a:latin typeface="Arial" pitchFamily="34" charset="0"/>
              <a:cs typeface="Arial" pitchFamily="34" charset="0"/>
            </a:endParaRPr>
          </a:p>
        </p:txBody>
      </p:sp>
    </p:spTree>
    <p:extLst>
      <p:ext uri="{BB962C8B-B14F-4D97-AF65-F5344CB8AC3E}">
        <p14:creationId xmlns:p14="http://schemas.microsoft.com/office/powerpoint/2010/main" val="72162850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avatars.mds.yandex.net/get-pdb/1823871/0737501b-aeec-4218-8638-71b0c51c10c6/s1200?webp=fals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 y="0"/>
            <a:ext cx="9299508" cy="6974632"/>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rot="10800000" flipV="1">
            <a:off x="132380" y="1961018"/>
            <a:ext cx="8256044" cy="1200329"/>
          </a:xfrm>
          <a:prstGeom prst="rect">
            <a:avLst/>
          </a:prstGeom>
        </p:spPr>
        <p:txBody>
          <a:bodyPr wrap="square">
            <a:spAutoFit/>
          </a:bodyPr>
          <a:lstStyle/>
          <a:p>
            <a:pPr lvl="0" eaLnBrk="0" fontAlgn="base" hangingPunct="0">
              <a:spcBef>
                <a:spcPct val="0"/>
              </a:spcBef>
              <a:spcAft>
                <a:spcPct val="0"/>
              </a:spcAft>
            </a:pPr>
            <a:r>
              <a:rPr lang="ru-RU" sz="1200" b="1" dirty="0">
                <a:solidFill>
                  <a:srgbClr val="C00000"/>
                </a:solidFill>
                <a:latin typeface="Times New Roman" pitchFamily="18" charset="0"/>
                <a:ea typeface="Times New Roman" pitchFamily="18" charset="0"/>
                <a:cs typeface="Times New Roman" pitchFamily="18" charset="0"/>
              </a:rPr>
              <a:t>В общей классификации музейных предметов основной фонд подразделяется :</a:t>
            </a:r>
            <a:endParaRPr lang="ru-RU" sz="1200" b="1" dirty="0">
              <a:solidFill>
                <a:srgbClr val="C00000"/>
              </a:solidFill>
              <a:latin typeface="Times New Roman" pitchFamily="18" charset="0"/>
              <a:cs typeface="Times New Roman" pitchFamily="18" charset="0"/>
            </a:endParaRPr>
          </a:p>
          <a:p>
            <a:pPr lvl="0" eaLnBrk="0" fontAlgn="base" hangingPunct="0">
              <a:spcBef>
                <a:spcPct val="0"/>
              </a:spcBef>
              <a:spcAft>
                <a:spcPct val="0"/>
              </a:spcAft>
            </a:pPr>
            <a:r>
              <a:rPr lang="ru-RU" sz="1200" b="1" dirty="0">
                <a:solidFill>
                  <a:srgbClr val="C00000"/>
                </a:solidFill>
                <a:latin typeface="Times New Roman" pitchFamily="18" charset="0"/>
                <a:ea typeface="Times New Roman" pitchFamily="18" charset="0"/>
                <a:cs typeface="Times New Roman" pitchFamily="18" charset="0"/>
              </a:rPr>
              <a:t>1. Части оружия и боеприпасов времен Великой Отечественной войны:</a:t>
            </a:r>
            <a:endParaRPr lang="ru-RU" sz="1200" b="1" dirty="0">
              <a:solidFill>
                <a:srgbClr val="C00000"/>
              </a:solidFill>
              <a:latin typeface="Times New Roman" pitchFamily="18" charset="0"/>
              <a:cs typeface="Times New Roman" pitchFamily="18" charset="0"/>
            </a:endParaRPr>
          </a:p>
          <a:p>
            <a:pPr lvl="0" eaLnBrk="0" fontAlgn="base" hangingPunct="0">
              <a:spcBef>
                <a:spcPct val="0"/>
              </a:spcBef>
              <a:spcAft>
                <a:spcPct val="0"/>
              </a:spcAft>
            </a:pPr>
            <a:r>
              <a:rPr lang="ru-RU" sz="1200" b="1" dirty="0">
                <a:solidFill>
                  <a:srgbClr val="C00000"/>
                </a:solidFill>
                <a:latin typeface="Times New Roman" pitchFamily="18" charset="0"/>
                <a:ea typeface="Times New Roman" pitchFamily="18" charset="0"/>
                <a:cs typeface="Times New Roman" pitchFamily="18" charset="0"/>
              </a:rPr>
              <a:t>- детали </a:t>
            </a:r>
            <a:r>
              <a:rPr lang="ru-RU" sz="1200" b="1" dirty="0" smtClean="0">
                <a:solidFill>
                  <a:srgbClr val="C00000"/>
                </a:solidFill>
                <a:latin typeface="Times New Roman" pitchFamily="18" charset="0"/>
                <a:ea typeface="Times New Roman" pitchFamily="18" charset="0"/>
                <a:cs typeface="Times New Roman" pitchFamily="18" charset="0"/>
              </a:rPr>
              <a:t>винтовки. </a:t>
            </a:r>
            <a:endParaRPr lang="ru-RU" sz="1200" b="1" dirty="0">
              <a:solidFill>
                <a:srgbClr val="C00000"/>
              </a:solidFill>
              <a:latin typeface="Times New Roman" pitchFamily="18" charset="0"/>
              <a:cs typeface="Times New Roman" pitchFamily="18" charset="0"/>
            </a:endParaRPr>
          </a:p>
          <a:p>
            <a:pPr lvl="0" eaLnBrk="0" fontAlgn="base" hangingPunct="0">
              <a:spcBef>
                <a:spcPct val="0"/>
              </a:spcBef>
              <a:spcAft>
                <a:spcPct val="0"/>
              </a:spcAft>
            </a:pPr>
            <a:r>
              <a:rPr lang="ru-RU" sz="1200" b="1" dirty="0">
                <a:solidFill>
                  <a:srgbClr val="C00000"/>
                </a:solidFill>
                <a:latin typeface="Times New Roman" pitchFamily="18" charset="0"/>
                <a:ea typeface="Times New Roman" pitchFamily="18" charset="0"/>
                <a:cs typeface="Times New Roman" pitchFamily="18" charset="0"/>
              </a:rPr>
              <a:t>- гильзы от патронов и артиллерийских снарядов .</a:t>
            </a:r>
            <a:endParaRPr lang="ru-RU" sz="1200" b="1" dirty="0">
              <a:solidFill>
                <a:srgbClr val="C00000"/>
              </a:solidFill>
              <a:latin typeface="Times New Roman" pitchFamily="18" charset="0"/>
              <a:cs typeface="Times New Roman" pitchFamily="18" charset="0"/>
            </a:endParaRPr>
          </a:p>
          <a:p>
            <a:pPr lvl="0" eaLnBrk="0" fontAlgn="base" hangingPunct="0">
              <a:spcBef>
                <a:spcPct val="0"/>
              </a:spcBef>
              <a:spcAft>
                <a:spcPct val="0"/>
              </a:spcAft>
            </a:pPr>
            <a:r>
              <a:rPr lang="ru-RU" sz="1200" b="1" dirty="0">
                <a:solidFill>
                  <a:srgbClr val="C00000"/>
                </a:solidFill>
                <a:latin typeface="Times New Roman" pitchFamily="18" charset="0"/>
                <a:ea typeface="Times New Roman" pitchFamily="18" charset="0"/>
                <a:cs typeface="Times New Roman" pitchFamily="18" charset="0"/>
              </a:rPr>
              <a:t>- осколки мин </a:t>
            </a:r>
            <a:r>
              <a:rPr lang="ru-RU" sz="1200" b="1" dirty="0" smtClean="0">
                <a:solidFill>
                  <a:srgbClr val="C00000"/>
                </a:solidFill>
                <a:latin typeface="Times New Roman" pitchFamily="18" charset="0"/>
                <a:ea typeface="Times New Roman" pitchFamily="18" charset="0"/>
                <a:cs typeface="Times New Roman" pitchFamily="18" charset="0"/>
              </a:rPr>
              <a:t>.</a:t>
            </a:r>
            <a:endParaRPr lang="ru-RU" sz="1200" b="1" dirty="0">
              <a:solidFill>
                <a:srgbClr val="C00000"/>
              </a:solidFill>
              <a:latin typeface="Times New Roman" pitchFamily="18" charset="0"/>
              <a:cs typeface="Times New Roman" pitchFamily="18" charset="0"/>
            </a:endParaRPr>
          </a:p>
          <a:p>
            <a:pPr lvl="0" eaLnBrk="0" fontAlgn="base" hangingPunct="0">
              <a:spcBef>
                <a:spcPct val="0"/>
              </a:spcBef>
              <a:spcAft>
                <a:spcPct val="0"/>
              </a:spcAft>
            </a:pPr>
            <a:r>
              <a:rPr lang="ru-RU" sz="1200" b="1" dirty="0">
                <a:solidFill>
                  <a:srgbClr val="C00000"/>
                </a:solidFill>
                <a:latin typeface="Times New Roman" pitchFamily="18" charset="0"/>
                <a:ea typeface="Times New Roman" pitchFamily="18" charset="0"/>
                <a:cs typeface="Times New Roman" pitchFamily="18" charset="0"/>
              </a:rPr>
              <a:t>Все это было привезено учащимися школы во время поездок  по местам боевого пути 96 </a:t>
            </a:r>
            <a:r>
              <a:rPr lang="ru-RU" sz="1200" b="1" dirty="0" err="1" smtClean="0">
                <a:solidFill>
                  <a:srgbClr val="C00000"/>
                </a:solidFill>
                <a:latin typeface="Times New Roman" pitchFamily="18" charset="0"/>
                <a:ea typeface="Times New Roman" pitchFamily="18" charset="0"/>
                <a:cs typeface="Times New Roman" pitchFamily="18" charset="0"/>
              </a:rPr>
              <a:t>сд</a:t>
            </a:r>
            <a:r>
              <a:rPr lang="ru-RU" sz="1200" b="1" dirty="0">
                <a:solidFill>
                  <a:srgbClr val="C00000"/>
                </a:solidFill>
                <a:latin typeface="Times New Roman" pitchFamily="18" charset="0"/>
                <a:ea typeface="Times New Roman" pitchFamily="18" charset="0"/>
                <a:cs typeface="Times New Roman" pitchFamily="18" charset="0"/>
              </a:rPr>
              <a:t>.</a:t>
            </a:r>
            <a:endParaRPr lang="ru-RU" sz="1200" b="1" dirty="0">
              <a:solidFill>
                <a:srgbClr val="C00000"/>
              </a:solidFill>
              <a:latin typeface="Times New Roman" pitchFamily="18" charset="0"/>
              <a:cs typeface="Times New Roman" pitchFamily="18" charset="0"/>
            </a:endParaRPr>
          </a:p>
        </p:txBody>
      </p:sp>
      <p:pic>
        <p:nvPicPr>
          <p:cNvPr id="4" name="Picture 5" descr="C:\Users\Home\Desktop\музей\Фотографии музея\PICT6227.JPG"/>
          <p:cNvPicPr>
            <a:picLocks noChangeAspect="1" noChangeArrowheads="1"/>
          </p:cNvPicPr>
          <p:nvPr/>
        </p:nvPicPr>
        <p:blipFill>
          <a:blip r:embed="rId3" cstate="print"/>
          <a:srcRect/>
          <a:stretch>
            <a:fillRect/>
          </a:stretch>
        </p:blipFill>
        <p:spPr bwMode="auto">
          <a:xfrm>
            <a:off x="5724128" y="1556792"/>
            <a:ext cx="974587" cy="126793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descr="C:\Users\Home\Desktop\музей\Фотографии музея\PICT6226.JPG"/>
          <p:cNvPicPr>
            <a:picLocks noChangeAspect="1" noChangeArrowheads="1"/>
          </p:cNvPicPr>
          <p:nvPr/>
        </p:nvPicPr>
        <p:blipFill>
          <a:blip r:embed="rId4" cstate="print"/>
          <a:srcRect/>
          <a:stretch>
            <a:fillRect/>
          </a:stretch>
        </p:blipFill>
        <p:spPr bwMode="auto">
          <a:xfrm>
            <a:off x="6981117" y="1828233"/>
            <a:ext cx="1008112" cy="133871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Прямоугольник 2"/>
          <p:cNvSpPr/>
          <p:nvPr/>
        </p:nvSpPr>
        <p:spPr>
          <a:xfrm>
            <a:off x="107504" y="5445223"/>
            <a:ext cx="5760640" cy="1569660"/>
          </a:xfrm>
          <a:prstGeom prst="rect">
            <a:avLst/>
          </a:prstGeom>
        </p:spPr>
        <p:txBody>
          <a:bodyPr wrap="square">
            <a:spAutoFit/>
          </a:bodyPr>
          <a:lstStyle/>
          <a:p>
            <a:r>
              <a:rPr lang="ru-RU" sz="1200" b="1" dirty="0">
                <a:solidFill>
                  <a:srgbClr val="C00000"/>
                </a:solidFill>
                <a:latin typeface="Times New Roman" pitchFamily="18" charset="0"/>
                <a:cs typeface="Times New Roman" pitchFamily="18" charset="0"/>
              </a:rPr>
              <a:t>2. Военное снаряжение в музее хранится:</a:t>
            </a:r>
          </a:p>
          <a:p>
            <a:r>
              <a:rPr lang="ru-RU" sz="1200" b="1" dirty="0">
                <a:solidFill>
                  <a:srgbClr val="C00000"/>
                </a:solidFill>
                <a:latin typeface="Times New Roman" pitchFamily="18" charset="0"/>
                <a:cs typeface="Times New Roman" pitchFamily="18" charset="0"/>
              </a:rPr>
              <a:t>- генеральская  шинель и генеральская шапка командира 96сд., шинель Моисеенкова Л.А.-участника афганских событий.</a:t>
            </a:r>
          </a:p>
          <a:p>
            <a:r>
              <a:rPr lang="ru-RU" sz="1200" b="1" dirty="0">
                <a:solidFill>
                  <a:srgbClr val="C00000"/>
                </a:solidFill>
                <a:latin typeface="Times New Roman" pitchFamily="18" charset="0"/>
                <a:cs typeface="Times New Roman" pitchFamily="18" charset="0"/>
              </a:rPr>
              <a:t>- солдатские каски </a:t>
            </a:r>
          </a:p>
          <a:p>
            <a:r>
              <a:rPr lang="ru-RU" sz="1200" b="1" dirty="0">
                <a:solidFill>
                  <a:srgbClr val="C00000"/>
                </a:solidFill>
                <a:latin typeface="Times New Roman" pitchFamily="18" charset="0"/>
                <a:cs typeface="Times New Roman" pitchFamily="18" charset="0"/>
              </a:rPr>
              <a:t>- солдатская фляжка </a:t>
            </a:r>
          </a:p>
          <a:p>
            <a:r>
              <a:rPr lang="ru-RU" sz="1200" b="1" dirty="0">
                <a:solidFill>
                  <a:srgbClr val="C00000"/>
                </a:solidFill>
                <a:latin typeface="Times New Roman" pitchFamily="18" charset="0"/>
                <a:cs typeface="Times New Roman" pitchFamily="18" charset="0"/>
              </a:rPr>
              <a:t>-  погоны, пуговицы.</a:t>
            </a:r>
          </a:p>
          <a:p>
            <a:r>
              <a:rPr lang="ru-RU" sz="1200" b="1" dirty="0">
                <a:solidFill>
                  <a:srgbClr val="C00000"/>
                </a:solidFill>
                <a:latin typeface="Times New Roman" pitchFamily="18" charset="0"/>
                <a:cs typeface="Times New Roman" pitchFamily="18" charset="0"/>
              </a:rPr>
              <a:t>- портянки</a:t>
            </a:r>
          </a:p>
          <a:p>
            <a:pPr lvl="0" eaLnBrk="0" fontAlgn="base" hangingPunct="0">
              <a:spcBef>
                <a:spcPct val="0"/>
              </a:spcBef>
              <a:spcAft>
                <a:spcPct val="0"/>
              </a:spcAft>
            </a:pPr>
            <a:r>
              <a:rPr lang="ru-RU" sz="1200" dirty="0">
                <a:solidFill>
                  <a:srgbClr val="C00000"/>
                </a:solidFill>
                <a:latin typeface="Helvetica"/>
                <a:ea typeface="Times New Roman" pitchFamily="18" charset="0"/>
                <a:cs typeface="Times New Roman" pitchFamily="18" charset="0"/>
              </a:rPr>
              <a:t>.</a:t>
            </a:r>
            <a:r>
              <a:rPr lang="ru-RU" sz="1200" dirty="0">
                <a:solidFill>
                  <a:srgbClr val="C00000"/>
                </a:solidFill>
                <a:ea typeface="Times New Roman" pitchFamily="18" charset="0"/>
                <a:cs typeface="Times New Roman" pitchFamily="18" charset="0"/>
              </a:rPr>
              <a:t> </a:t>
            </a:r>
            <a:endParaRPr lang="ru-RU" sz="1200" dirty="0">
              <a:solidFill>
                <a:srgbClr val="C00000"/>
              </a:solidFill>
              <a:latin typeface="Arial" pitchFamily="34" charset="0"/>
              <a:cs typeface="Arial" pitchFamily="34" charset="0"/>
            </a:endParaRPr>
          </a:p>
        </p:txBody>
      </p:sp>
      <p:pic>
        <p:nvPicPr>
          <p:cNvPr id="7" name="Picture 1" descr="C:\Users\Home\Documents\DCIM\100IMAGE\PICT6262.JPG"/>
          <p:cNvPicPr>
            <a:picLocks noChangeAspect="1" noChangeArrowheads="1"/>
          </p:cNvPicPr>
          <p:nvPr/>
        </p:nvPicPr>
        <p:blipFill>
          <a:blip r:embed="rId5" cstate="print"/>
          <a:srcRect/>
          <a:stretch>
            <a:fillRect/>
          </a:stretch>
        </p:blipFill>
        <p:spPr bwMode="auto">
          <a:xfrm>
            <a:off x="8131857" y="1828233"/>
            <a:ext cx="1012143" cy="148632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Picture 3" descr="\\SERVER\Users\Public\Фото\Музей боевой славы\виртуальный музей\IMG_1445.JPG"/>
          <p:cNvPicPr>
            <a:picLocks noChangeAspect="1" noChangeArrowheads="1"/>
          </p:cNvPicPr>
          <p:nvPr/>
        </p:nvPicPr>
        <p:blipFill>
          <a:blip r:embed="rId6" cstate="print"/>
          <a:srcRect b="19003"/>
          <a:stretch>
            <a:fillRect/>
          </a:stretch>
        </p:blipFill>
        <p:spPr bwMode="auto">
          <a:xfrm>
            <a:off x="1259632" y="3429000"/>
            <a:ext cx="936104" cy="144856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Picture 3" descr="C:\Users\Home\Desktop\музей\Фотографии музея\PICT6239.JPG"/>
          <p:cNvPicPr>
            <a:picLocks noChangeAspect="1" noChangeArrowheads="1"/>
          </p:cNvPicPr>
          <p:nvPr/>
        </p:nvPicPr>
        <p:blipFill>
          <a:blip r:embed="rId7" cstate="print"/>
          <a:srcRect l="7926" r="31307"/>
          <a:stretch>
            <a:fillRect/>
          </a:stretch>
        </p:blipFill>
        <p:spPr bwMode="auto">
          <a:xfrm>
            <a:off x="7485173" y="188640"/>
            <a:ext cx="1196323" cy="175256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Прямоугольник 5"/>
          <p:cNvSpPr/>
          <p:nvPr/>
        </p:nvSpPr>
        <p:spPr>
          <a:xfrm>
            <a:off x="132380" y="457592"/>
            <a:ext cx="7371390" cy="2000548"/>
          </a:xfrm>
          <a:prstGeom prst="rect">
            <a:avLst/>
          </a:prstGeom>
        </p:spPr>
        <p:txBody>
          <a:bodyPr wrap="square">
            <a:spAutoFit/>
          </a:bodyPr>
          <a:lstStyle/>
          <a:p>
            <a:r>
              <a:rPr lang="ru-RU" b="1" dirty="0" smtClean="0">
                <a:solidFill>
                  <a:srgbClr val="FF0000"/>
                </a:solidFill>
                <a:latin typeface="Times New Roman" pitchFamily="18" charset="0"/>
                <a:ea typeface="Times New Roman" pitchFamily="18" charset="0"/>
                <a:cs typeface="Times New Roman" pitchFamily="18" charset="0"/>
              </a:rPr>
              <a:t>                               </a:t>
            </a:r>
            <a:r>
              <a:rPr lang="en-US" b="1" dirty="0" smtClean="0">
                <a:solidFill>
                  <a:srgbClr val="FF0000"/>
                </a:solidFill>
                <a:latin typeface="Times New Roman" pitchFamily="18" charset="0"/>
                <a:ea typeface="Times New Roman" pitchFamily="18" charset="0"/>
                <a:cs typeface="Times New Roman" pitchFamily="18" charset="0"/>
              </a:rPr>
              <a:t>IV.</a:t>
            </a:r>
            <a:r>
              <a:rPr lang="ru-RU" b="1" dirty="0" smtClean="0">
                <a:solidFill>
                  <a:srgbClr val="FF0000"/>
                </a:solidFill>
                <a:latin typeface="Times New Roman" pitchFamily="18" charset="0"/>
                <a:ea typeface="Times New Roman" pitchFamily="18" charset="0"/>
                <a:cs typeface="Times New Roman" pitchFamily="18" charset="0"/>
              </a:rPr>
              <a:t>    ХАРАКТЕРИСТИКА ФОНДОВ:</a:t>
            </a:r>
          </a:p>
          <a:p>
            <a:pPr lvl="0" fontAlgn="base">
              <a:spcBef>
                <a:spcPct val="0"/>
              </a:spcBef>
              <a:spcAft>
                <a:spcPct val="0"/>
              </a:spcAft>
            </a:pPr>
            <a:r>
              <a:rPr lang="ru-RU" b="1" dirty="0">
                <a:solidFill>
                  <a:srgbClr val="FF0000"/>
                </a:solidFill>
                <a:latin typeface="Times New Roman" pitchFamily="18" charset="0"/>
                <a:ea typeface="Times New Roman" pitchFamily="18" charset="0"/>
                <a:cs typeface="Times New Roman" pitchFamily="18" charset="0"/>
              </a:rPr>
              <a:t>ОСНОВНОЙ-   110 ЭКС.  </a:t>
            </a:r>
            <a:r>
              <a:rPr lang="ru-RU" b="1" dirty="0" smtClean="0">
                <a:solidFill>
                  <a:srgbClr val="FF0000"/>
                </a:solidFill>
                <a:latin typeface="Times New Roman" pitchFamily="18" charset="0"/>
                <a:ea typeface="Times New Roman" pitchFamily="18" charset="0"/>
                <a:cs typeface="Times New Roman" pitchFamily="18" charset="0"/>
              </a:rPr>
              <a:t>ВСПОМОГАТЕЛЬНЫЙ     </a:t>
            </a:r>
            <a:r>
              <a:rPr lang="ru-RU" b="1" dirty="0">
                <a:solidFill>
                  <a:srgbClr val="FF0000"/>
                </a:solidFill>
                <a:latin typeface="Times New Roman" pitchFamily="18" charset="0"/>
                <a:ea typeface="Times New Roman" pitchFamily="18" charset="0"/>
                <a:cs typeface="Times New Roman" pitchFamily="18" charset="0"/>
              </a:rPr>
              <a:t>200 </a:t>
            </a:r>
            <a:r>
              <a:rPr lang="ru-RU" b="1" dirty="0" smtClean="0">
                <a:solidFill>
                  <a:srgbClr val="FF0000"/>
                </a:solidFill>
                <a:latin typeface="Times New Roman" pitchFamily="18" charset="0"/>
                <a:ea typeface="Times New Roman" pitchFamily="18" charset="0"/>
                <a:cs typeface="Times New Roman" pitchFamily="18" charset="0"/>
              </a:rPr>
              <a:t>ЭКС .     </a:t>
            </a:r>
            <a:r>
              <a:rPr lang="ru-RU" sz="1000" b="1" dirty="0" smtClean="0">
                <a:solidFill>
                  <a:srgbClr val="C00000"/>
                </a:solidFill>
                <a:latin typeface="Times New Roman" pitchFamily="18" charset="0"/>
                <a:ea typeface="Times New Roman" pitchFamily="18" charset="0"/>
                <a:cs typeface="Times New Roman" pitchFamily="18" charset="0"/>
              </a:rPr>
              <a:t>Фонды  </a:t>
            </a:r>
            <a:r>
              <a:rPr lang="ru-RU" sz="1000" b="1" dirty="0">
                <a:solidFill>
                  <a:srgbClr val="C00000"/>
                </a:solidFill>
                <a:latin typeface="Times New Roman" pitchFamily="18" charset="0"/>
                <a:ea typeface="Times New Roman" pitchFamily="18" charset="0"/>
                <a:cs typeface="Times New Roman" pitchFamily="18" charset="0"/>
              </a:rPr>
              <a:t>музея представляют собой собрание различных предметов, соответствующих профилю и тематике. Все эти материалы основного фонда – вещевые, письменные, изобразительные, фото- и кинодокументы – являются базовым материалом для раскрытия каждой экспозиции музея, служат необходимым первоисточником для раскрытия профиля музея .</a:t>
            </a:r>
            <a:endParaRPr lang="ru-RU" sz="1000" b="1" dirty="0">
              <a:solidFill>
                <a:srgbClr val="C00000"/>
              </a:solidFill>
              <a:latin typeface="Times New Roman" pitchFamily="18" charset="0"/>
              <a:cs typeface="Times New Roman" pitchFamily="18" charset="0"/>
            </a:endParaRPr>
          </a:p>
          <a:p>
            <a:pPr lvl="0" eaLnBrk="0" fontAlgn="base" hangingPunct="0">
              <a:spcBef>
                <a:spcPct val="0"/>
              </a:spcBef>
              <a:spcAft>
                <a:spcPct val="0"/>
              </a:spcAft>
            </a:pPr>
            <a:r>
              <a:rPr lang="ru-RU" sz="1000" b="1" dirty="0">
                <a:solidFill>
                  <a:srgbClr val="C00000"/>
                </a:solidFill>
                <a:latin typeface="Times New Roman" pitchFamily="18" charset="0"/>
                <a:ea typeface="Times New Roman" pitchFamily="18" charset="0"/>
                <a:cs typeface="Times New Roman" pitchFamily="18" charset="0"/>
              </a:rPr>
              <a:t>Разнообразен по своему составу и вспомогательный фонд музея.</a:t>
            </a:r>
            <a:endParaRPr lang="ru-RU" sz="1000" b="1" dirty="0">
              <a:solidFill>
                <a:srgbClr val="C00000"/>
              </a:solidFill>
              <a:latin typeface="Times New Roman" pitchFamily="18" charset="0"/>
              <a:cs typeface="Times New Roman" pitchFamily="18" charset="0"/>
            </a:endParaRPr>
          </a:p>
          <a:p>
            <a:pPr lvl="0" eaLnBrk="0" fontAlgn="base" hangingPunct="0">
              <a:spcBef>
                <a:spcPct val="0"/>
              </a:spcBef>
              <a:spcAft>
                <a:spcPct val="0"/>
              </a:spcAft>
            </a:pPr>
            <a:endParaRPr lang="ru-RU" sz="1200" b="1" dirty="0" smtClean="0">
              <a:solidFill>
                <a:srgbClr val="FF0000"/>
              </a:solidFill>
              <a:latin typeface="Times New Roman" pitchFamily="18" charset="0"/>
              <a:ea typeface="Times New Roman" pitchFamily="18" charset="0"/>
              <a:cs typeface="Times New Roman" pitchFamily="18" charset="0"/>
            </a:endParaRPr>
          </a:p>
          <a:p>
            <a:pPr lvl="0" eaLnBrk="0" fontAlgn="base" hangingPunct="0">
              <a:spcBef>
                <a:spcPct val="0"/>
              </a:spcBef>
              <a:spcAft>
                <a:spcPct val="0"/>
              </a:spcAft>
            </a:pPr>
            <a:endParaRPr lang="ru-RU" b="1" dirty="0">
              <a:solidFill>
                <a:srgbClr val="FF0000"/>
              </a:solidFill>
              <a:latin typeface="Times New Roman" pitchFamily="18" charset="0"/>
              <a:cs typeface="Times New Roman" pitchFamily="18" charset="0"/>
            </a:endParaRPr>
          </a:p>
          <a:p>
            <a:endParaRPr lang="ru-RU" dirty="0"/>
          </a:p>
        </p:txBody>
      </p:sp>
      <p:pic>
        <p:nvPicPr>
          <p:cNvPr id="11" name="Picture 4" descr="F:\100IMAGE\PICT6230.JPG"/>
          <p:cNvPicPr>
            <a:picLocks noChangeAspect="1" noChangeArrowheads="1"/>
          </p:cNvPicPr>
          <p:nvPr/>
        </p:nvPicPr>
        <p:blipFill>
          <a:blip r:embed="rId8" cstate="print"/>
          <a:srcRect/>
          <a:stretch>
            <a:fillRect/>
          </a:stretch>
        </p:blipFill>
        <p:spPr bwMode="auto">
          <a:xfrm>
            <a:off x="132380" y="3314077"/>
            <a:ext cx="911228" cy="148632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Прямоугольник 7"/>
          <p:cNvSpPr/>
          <p:nvPr/>
        </p:nvSpPr>
        <p:spPr>
          <a:xfrm>
            <a:off x="2555776" y="3166950"/>
            <a:ext cx="3655645" cy="1015663"/>
          </a:xfrm>
          <a:prstGeom prst="rect">
            <a:avLst/>
          </a:prstGeom>
        </p:spPr>
        <p:txBody>
          <a:bodyPr wrap="square">
            <a:spAutoFit/>
          </a:bodyPr>
          <a:lstStyle/>
          <a:p>
            <a:pPr lvl="0" fontAlgn="base">
              <a:spcBef>
                <a:spcPct val="0"/>
              </a:spcBef>
              <a:spcAft>
                <a:spcPct val="0"/>
              </a:spcAft>
            </a:pPr>
            <a:r>
              <a:rPr lang="ru-RU" sz="1200" b="1" dirty="0">
                <a:solidFill>
                  <a:srgbClr val="333333"/>
                </a:solidFill>
                <a:latin typeface="Times New Roman" pitchFamily="18" charset="0"/>
                <a:ea typeface="Times New Roman" pitchFamily="18" charset="0"/>
                <a:cs typeface="Times New Roman" pitchFamily="18" charset="0"/>
              </a:rPr>
              <a:t> </a:t>
            </a:r>
            <a:r>
              <a:rPr lang="ru-RU" sz="1200" b="1" dirty="0">
                <a:solidFill>
                  <a:srgbClr val="C00000"/>
                </a:solidFill>
                <a:latin typeface="Times New Roman" pitchFamily="18" charset="0"/>
                <a:ea typeface="Times New Roman" pitchFamily="18" charset="0"/>
                <a:cs typeface="Times New Roman" pitchFamily="18" charset="0"/>
              </a:rPr>
              <a:t>3.Письменные источники:</a:t>
            </a:r>
            <a:endParaRPr lang="ru-RU" sz="1200" b="1" dirty="0">
              <a:solidFill>
                <a:srgbClr val="C00000"/>
              </a:solidFill>
              <a:latin typeface="Times New Roman" pitchFamily="18" charset="0"/>
              <a:cs typeface="Times New Roman" pitchFamily="18" charset="0"/>
            </a:endParaRPr>
          </a:p>
          <a:p>
            <a:pPr lvl="0" eaLnBrk="0" fontAlgn="base" hangingPunct="0">
              <a:spcBef>
                <a:spcPct val="0"/>
              </a:spcBef>
              <a:spcAft>
                <a:spcPct val="0"/>
              </a:spcAft>
            </a:pPr>
            <a:r>
              <a:rPr lang="ru-RU" sz="1200" b="1" dirty="0">
                <a:solidFill>
                  <a:srgbClr val="C00000"/>
                </a:solidFill>
                <a:latin typeface="Times New Roman" pitchFamily="18" charset="0"/>
                <a:ea typeface="Times New Roman" pitchFamily="18" charset="0"/>
                <a:cs typeface="Times New Roman" pitchFamily="18" charset="0"/>
              </a:rPr>
              <a:t> письма, письменные воспоминания, военные билеты, орденские книжки,  грамоты, благодарственные письма 1941-1945г.г.от командования. </a:t>
            </a:r>
            <a:endParaRPr lang="ru-RU" sz="1200" b="1" dirty="0">
              <a:solidFill>
                <a:srgbClr val="C00000"/>
              </a:solidFill>
              <a:latin typeface="Times New Roman" pitchFamily="18" charset="0"/>
              <a:cs typeface="Times New Roman" pitchFamily="18" charset="0"/>
            </a:endParaRPr>
          </a:p>
        </p:txBody>
      </p:sp>
      <p:pic>
        <p:nvPicPr>
          <p:cNvPr id="13" name="Picture 2" descr="\\SERVER\Users\Public\Фото\Музей боевой славы\виртуальный музей\IMG_1442.JPG"/>
          <p:cNvPicPr>
            <a:picLocks noChangeAspect="1" noChangeArrowheads="1"/>
          </p:cNvPicPr>
          <p:nvPr/>
        </p:nvPicPr>
        <p:blipFill>
          <a:blip r:embed="rId9" cstate="print"/>
          <a:srcRect t="5366" b="32920"/>
          <a:stretch>
            <a:fillRect/>
          </a:stretch>
        </p:blipFill>
        <p:spPr bwMode="auto">
          <a:xfrm>
            <a:off x="2195736" y="4319748"/>
            <a:ext cx="1082815" cy="103769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4" name="Picture 2" descr="\\SERVER\Users\Public\Фото\Музей боевой славы\виртуальный музей\IMG_1440.JPG"/>
          <p:cNvPicPr>
            <a:picLocks noChangeAspect="1" noChangeArrowheads="1"/>
          </p:cNvPicPr>
          <p:nvPr/>
        </p:nvPicPr>
        <p:blipFill>
          <a:blip r:embed="rId10" cstate="print"/>
          <a:srcRect b="20323"/>
          <a:stretch>
            <a:fillRect/>
          </a:stretch>
        </p:blipFill>
        <p:spPr bwMode="auto">
          <a:xfrm>
            <a:off x="3426897" y="4247402"/>
            <a:ext cx="1247701" cy="108978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2" name="Прямоугольник 11"/>
          <p:cNvSpPr/>
          <p:nvPr/>
        </p:nvSpPr>
        <p:spPr>
          <a:xfrm>
            <a:off x="6444208" y="3429000"/>
            <a:ext cx="2699792" cy="1107996"/>
          </a:xfrm>
          <a:prstGeom prst="rect">
            <a:avLst/>
          </a:prstGeom>
        </p:spPr>
        <p:txBody>
          <a:bodyPr wrap="square">
            <a:spAutoFit/>
          </a:bodyPr>
          <a:lstStyle/>
          <a:p>
            <a:pPr lvl="0" fontAlgn="base">
              <a:spcBef>
                <a:spcPct val="0"/>
              </a:spcBef>
              <a:spcAft>
                <a:spcPct val="0"/>
              </a:spcAft>
            </a:pPr>
            <a:r>
              <a:rPr lang="ru-RU" sz="1200" dirty="0">
                <a:solidFill>
                  <a:srgbClr val="C00000"/>
                </a:solidFill>
                <a:latin typeface="Times New Roman" pitchFamily="18" charset="0"/>
                <a:ea typeface="Times New Roman" pitchFamily="18" charset="0"/>
                <a:cs typeface="Times New Roman" pitchFamily="18" charset="0"/>
              </a:rPr>
              <a:t>4</a:t>
            </a:r>
            <a:r>
              <a:rPr lang="ru-RU" sz="1200" b="1" dirty="0">
                <a:solidFill>
                  <a:srgbClr val="C00000"/>
                </a:solidFill>
                <a:latin typeface="Times New Roman" pitchFamily="18" charset="0"/>
                <a:ea typeface="Times New Roman" pitchFamily="18" charset="0"/>
                <a:cs typeface="Times New Roman" pitchFamily="18" charset="0"/>
              </a:rPr>
              <a:t>. Изобразительные источники:</a:t>
            </a:r>
            <a:endParaRPr lang="ru-RU" sz="1200" b="1" dirty="0">
              <a:solidFill>
                <a:srgbClr val="C00000"/>
              </a:solidFill>
              <a:latin typeface="Times New Roman" pitchFamily="18" charset="0"/>
              <a:cs typeface="Times New Roman" pitchFamily="18" charset="0"/>
            </a:endParaRPr>
          </a:p>
          <a:p>
            <a:pPr lvl="0" eaLnBrk="0" fontAlgn="base" hangingPunct="0">
              <a:spcBef>
                <a:spcPct val="0"/>
              </a:spcBef>
              <a:spcAft>
                <a:spcPct val="0"/>
              </a:spcAft>
            </a:pPr>
            <a:r>
              <a:rPr lang="ru-RU" sz="1200" b="1" dirty="0">
                <a:solidFill>
                  <a:srgbClr val="C00000"/>
                </a:solidFill>
                <a:latin typeface="Times New Roman" pitchFamily="18" charset="0"/>
                <a:ea typeface="Times New Roman" pitchFamily="18" charset="0"/>
                <a:cs typeface="Times New Roman" pitchFamily="18" charset="0"/>
              </a:rPr>
              <a:t>- фотографии участников 96сд.  </a:t>
            </a:r>
            <a:endParaRPr lang="ru-RU" sz="1200" b="1" dirty="0">
              <a:solidFill>
                <a:srgbClr val="C00000"/>
              </a:solidFill>
              <a:latin typeface="Times New Roman" pitchFamily="18" charset="0"/>
              <a:cs typeface="Times New Roman" pitchFamily="18" charset="0"/>
            </a:endParaRPr>
          </a:p>
          <a:p>
            <a:pPr lvl="0" eaLnBrk="0" fontAlgn="base" hangingPunct="0">
              <a:spcBef>
                <a:spcPct val="0"/>
              </a:spcBef>
              <a:spcAft>
                <a:spcPct val="0"/>
              </a:spcAft>
            </a:pPr>
            <a:r>
              <a:rPr lang="ru-RU" sz="1200" b="1" dirty="0">
                <a:solidFill>
                  <a:srgbClr val="C00000"/>
                </a:solidFill>
                <a:latin typeface="Times New Roman" pitchFamily="18" charset="0"/>
                <a:ea typeface="Times New Roman" pitchFamily="18" charset="0"/>
                <a:cs typeface="Times New Roman" pitchFamily="18" charset="0"/>
              </a:rPr>
              <a:t>- карты боевых операций в годы Великой     Отечественной войны,</a:t>
            </a:r>
            <a:endParaRPr lang="ru-RU" sz="1200" b="1" dirty="0">
              <a:solidFill>
                <a:srgbClr val="C00000"/>
              </a:solidFill>
              <a:latin typeface="Times New Roman" pitchFamily="18" charset="0"/>
              <a:cs typeface="Times New Roman" pitchFamily="18" charset="0"/>
            </a:endParaRPr>
          </a:p>
          <a:p>
            <a:pPr lvl="0" eaLnBrk="0" fontAlgn="base" hangingPunct="0">
              <a:spcBef>
                <a:spcPct val="0"/>
              </a:spcBef>
              <a:spcAft>
                <a:spcPct val="0"/>
              </a:spcAft>
            </a:pPr>
            <a:r>
              <a:rPr lang="ru-RU" sz="1200" b="1" dirty="0">
                <a:solidFill>
                  <a:srgbClr val="C00000"/>
                </a:solidFill>
                <a:latin typeface="Times New Roman" pitchFamily="18" charset="0"/>
                <a:ea typeface="Times New Roman" pitchFamily="18" charset="0"/>
                <a:cs typeface="Times New Roman" pitchFamily="18" charset="0"/>
              </a:rPr>
              <a:t>- карта-схема боевого пути дивизии</a:t>
            </a:r>
            <a:r>
              <a:rPr lang="ru-RU" b="1" dirty="0">
                <a:solidFill>
                  <a:srgbClr val="C00000"/>
                </a:solidFill>
                <a:latin typeface="Times New Roman" pitchFamily="18" charset="0"/>
                <a:ea typeface="Times New Roman" pitchFamily="18" charset="0"/>
                <a:cs typeface="Times New Roman" pitchFamily="18" charset="0"/>
              </a:rPr>
              <a:t>.</a:t>
            </a:r>
            <a:endParaRPr lang="ru-RU" b="1" dirty="0">
              <a:solidFill>
                <a:srgbClr val="C00000"/>
              </a:solidFill>
              <a:latin typeface="Times New Roman" pitchFamily="18" charset="0"/>
              <a:cs typeface="Times New Roman" pitchFamily="18" charset="0"/>
            </a:endParaRPr>
          </a:p>
        </p:txBody>
      </p:sp>
      <p:pic>
        <p:nvPicPr>
          <p:cNvPr id="16" name="Picture 3" descr="C:\Users\Краеведческий  отдел\Downloads\IMG_20191009_130647.jpg"/>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l="18187" t="8824" r="7953" b="8599"/>
          <a:stretch/>
        </p:blipFill>
        <p:spPr bwMode="auto">
          <a:xfrm rot="5400000">
            <a:off x="4673657" y="4176060"/>
            <a:ext cx="1521488" cy="113536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17" name="Picture 4" descr="C:\Users\Краеведческий  отдел\Downloads\IMG_20191009_131248.jpg"/>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l="35758" t="25544" b="15305"/>
          <a:stretch/>
        </p:blipFill>
        <p:spPr bwMode="auto">
          <a:xfrm>
            <a:off x="6211421" y="5670244"/>
            <a:ext cx="1842069" cy="127205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18" name="Picture 2" descr="C:\Users\Краеведческий  отдел\Downloads\IMG_20191009_130252.jpg"/>
          <p:cNvPicPr>
            <a:picLocks noChangeAspect="1" noChangeArrowheads="1"/>
          </p:cNvPicPr>
          <p:nvPr/>
        </p:nvPicPr>
        <p:blipFill rotWithShape="1">
          <a:blip r:embed="rId13" cstate="print">
            <a:extLst>
              <a:ext uri="{28A0092B-C50C-407E-A947-70E740481C1C}">
                <a14:useLocalDpi xmlns:a14="http://schemas.microsoft.com/office/drawing/2010/main" val="0"/>
              </a:ext>
            </a:extLst>
          </a:blip>
          <a:srcRect l="11745" t="8620" r="12535" b="8364"/>
          <a:stretch/>
        </p:blipFill>
        <p:spPr bwMode="auto">
          <a:xfrm rot="16200000">
            <a:off x="7501234" y="4143796"/>
            <a:ext cx="1160620" cy="197852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19" name="Picture 3" descr="C:\Users\Краеведческий  отдел\Downloads\IMG_20191001_154247.jpg"/>
          <p:cNvPicPr>
            <a:picLocks noChangeAspect="1" noChangeArrowheads="1"/>
          </p:cNvPicPr>
          <p:nvPr/>
        </p:nvPicPr>
        <p:blipFill rotWithShape="1">
          <a:blip r:embed="rId14" cstate="print">
            <a:extLst>
              <a:ext uri="{28A0092B-C50C-407E-A947-70E740481C1C}">
                <a14:useLocalDpi xmlns:a14="http://schemas.microsoft.com/office/drawing/2010/main" val="0"/>
              </a:ext>
            </a:extLst>
          </a:blip>
          <a:srcRect l="19806"/>
          <a:stretch/>
        </p:blipFill>
        <p:spPr bwMode="auto">
          <a:xfrm>
            <a:off x="4383598" y="5969338"/>
            <a:ext cx="1484546" cy="90634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20" name="Picture 2" descr="C:\Users\Краеведческий  отдел\Downloads\IMG_20191001_154226.jpg"/>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2142410" y="6071565"/>
            <a:ext cx="1781518" cy="75127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72162850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avatars.mds.yandex.net/get-pdb/1823871/0737501b-aeec-4218-8638-71b0c51c10c6/s1200?webp=fals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9143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395536" y="568425"/>
            <a:ext cx="6696744" cy="1938992"/>
          </a:xfrm>
          <a:prstGeom prst="rect">
            <a:avLst/>
          </a:prstGeom>
        </p:spPr>
        <p:txBody>
          <a:bodyPr wrap="square">
            <a:spAutoFit/>
          </a:bodyPr>
          <a:lstStyle/>
          <a:p>
            <a:r>
              <a:rPr lang="ru-RU" sz="1200" b="1" dirty="0">
                <a:solidFill>
                  <a:srgbClr val="C00000"/>
                </a:solidFill>
                <a:latin typeface="Times New Roman" pitchFamily="18" charset="0"/>
                <a:cs typeface="Times New Roman" pitchFamily="18" charset="0"/>
              </a:rPr>
              <a:t>Наш музей расположен на двух этажах. </a:t>
            </a:r>
            <a:r>
              <a:rPr lang="ru-RU" sz="1200" b="1" dirty="0" smtClean="0">
                <a:solidFill>
                  <a:srgbClr val="C00000"/>
                </a:solidFill>
                <a:latin typeface="Times New Roman" pitchFamily="18" charset="0"/>
                <a:cs typeface="Times New Roman" pitchFamily="18" charset="0"/>
              </a:rPr>
              <a:t>Раздел  экспозиции </a:t>
            </a:r>
            <a:r>
              <a:rPr lang="ru-RU" sz="1200" b="1" dirty="0">
                <a:solidFill>
                  <a:srgbClr val="C00000"/>
                </a:solidFill>
                <a:latin typeface="Times New Roman" pitchFamily="18" charset="0"/>
                <a:cs typeface="Times New Roman" pitchFamily="18" charset="0"/>
              </a:rPr>
              <a:t>первого этажа </a:t>
            </a:r>
            <a:r>
              <a:rPr lang="ru-RU" sz="1200" b="1" dirty="0" smtClean="0">
                <a:solidFill>
                  <a:srgbClr val="C00000"/>
                </a:solidFill>
                <a:latin typeface="Times New Roman" pitchFamily="18" charset="0"/>
                <a:cs typeface="Times New Roman" pitchFamily="18" charset="0"/>
              </a:rPr>
              <a:t>«Зал Боевой Славы» посвящен </a:t>
            </a:r>
            <a:r>
              <a:rPr lang="ru-RU" sz="1200" b="1" dirty="0">
                <a:solidFill>
                  <a:srgbClr val="C00000"/>
                </a:solidFill>
                <a:latin typeface="Times New Roman" pitchFamily="18" charset="0"/>
                <a:cs typeface="Times New Roman" pitchFamily="18" charset="0"/>
              </a:rPr>
              <a:t>боевому пути 96 стрелковой дивизии</a:t>
            </a:r>
            <a:r>
              <a:rPr lang="ru-RU" sz="1200" b="1" dirty="0" smtClean="0">
                <a:solidFill>
                  <a:srgbClr val="C00000"/>
                </a:solidFill>
                <a:latin typeface="Times New Roman" pitchFamily="18" charset="0"/>
                <a:cs typeface="Times New Roman" pitchFamily="18" charset="0"/>
              </a:rPr>
              <a:t>.</a:t>
            </a:r>
            <a:endParaRPr lang="ru-RU" sz="1200" b="1" dirty="0">
              <a:solidFill>
                <a:srgbClr val="C00000"/>
              </a:solidFill>
              <a:latin typeface="Times New Roman" pitchFamily="18" charset="0"/>
              <a:cs typeface="Times New Roman" pitchFamily="18" charset="0"/>
            </a:endParaRPr>
          </a:p>
          <a:p>
            <a:r>
              <a:rPr lang="ru-RU" sz="1200" b="1" dirty="0" smtClean="0">
                <a:solidFill>
                  <a:srgbClr val="C00000"/>
                </a:solidFill>
                <a:latin typeface="Times New Roman" pitchFamily="18" charset="0"/>
                <a:cs typeface="Times New Roman" pitchFamily="18" charset="0"/>
              </a:rPr>
              <a:t> </a:t>
            </a:r>
            <a:r>
              <a:rPr lang="ru-RU" sz="1200" b="1" dirty="0">
                <a:solidFill>
                  <a:srgbClr val="C00000"/>
                </a:solidFill>
                <a:latin typeface="Times New Roman" pitchFamily="18" charset="0"/>
                <a:cs typeface="Times New Roman" pitchFamily="18" charset="0"/>
              </a:rPr>
              <a:t>На лестничных пролетах </a:t>
            </a:r>
            <a:r>
              <a:rPr lang="ru-RU" sz="1200" b="1" dirty="0" smtClean="0">
                <a:solidFill>
                  <a:srgbClr val="C00000"/>
                </a:solidFill>
                <a:latin typeface="Times New Roman" pitchFamily="18" charset="0"/>
                <a:cs typeface="Times New Roman" pitchFamily="18" charset="0"/>
              </a:rPr>
              <a:t> раздел экспозиции «Галерея великих полководцев России» -портреты </a:t>
            </a:r>
            <a:r>
              <a:rPr lang="ru-RU" sz="1200" b="1" dirty="0">
                <a:solidFill>
                  <a:srgbClr val="C00000"/>
                </a:solidFill>
                <a:latin typeface="Times New Roman" pitchFamily="18" charset="0"/>
                <a:cs typeface="Times New Roman" pitchFamily="18" charset="0"/>
              </a:rPr>
              <a:t>выдающихся полководцев России, символизирующих преемственность поколений защитников Отечества. Героическая летопись нашего Отечества хранит память о великих победах нашего народа под предводительством </a:t>
            </a:r>
            <a:r>
              <a:rPr lang="ru-RU" sz="1200" b="1" dirty="0" smtClean="0">
                <a:solidFill>
                  <a:srgbClr val="C00000"/>
                </a:solidFill>
                <a:latin typeface="Times New Roman" pitchFamily="18" charset="0"/>
                <a:cs typeface="Times New Roman" pitchFamily="18" charset="0"/>
              </a:rPr>
              <a:t>видных полководцев</a:t>
            </a:r>
            <a:r>
              <a:rPr lang="ru-RU" sz="1200" b="1" dirty="0">
                <a:solidFill>
                  <a:srgbClr val="C00000"/>
                </a:solidFill>
                <a:latin typeface="Times New Roman" pitchFamily="18" charset="0"/>
                <a:cs typeface="Times New Roman" pitchFamily="18" charset="0"/>
              </a:rPr>
              <a:t>. Их имена и по сей день  являются примером выполнения воинского долга, проявления любви к родной земле</a:t>
            </a:r>
            <a:r>
              <a:rPr lang="ru-RU" sz="1200" b="1" dirty="0" smtClean="0">
                <a:solidFill>
                  <a:srgbClr val="C00000"/>
                </a:solidFill>
                <a:latin typeface="Times New Roman" pitchFamily="18" charset="0"/>
                <a:cs typeface="Times New Roman" pitchFamily="18" charset="0"/>
              </a:rPr>
              <a:t>.</a:t>
            </a:r>
            <a:endParaRPr lang="ru-RU" sz="1200" b="1" dirty="0">
              <a:solidFill>
                <a:srgbClr val="C00000"/>
              </a:solidFill>
              <a:latin typeface="Times New Roman" pitchFamily="18" charset="0"/>
              <a:cs typeface="Times New Roman" pitchFamily="18" charset="0"/>
            </a:endParaRPr>
          </a:p>
          <a:p>
            <a:r>
              <a:rPr lang="ru-RU" sz="1200" b="1" dirty="0">
                <a:solidFill>
                  <a:srgbClr val="C00000"/>
                </a:solidFill>
                <a:latin typeface="Times New Roman" pitchFamily="18" charset="0"/>
                <a:cs typeface="Times New Roman" pitchFamily="18" charset="0"/>
              </a:rPr>
              <a:t>Под общим названием </a:t>
            </a:r>
            <a:r>
              <a:rPr lang="ru-RU" sz="1200" b="1" dirty="0" smtClean="0">
                <a:solidFill>
                  <a:srgbClr val="C00000"/>
                </a:solidFill>
                <a:latin typeface="Times New Roman" pitchFamily="18" charset="0"/>
                <a:cs typeface="Times New Roman" pitchFamily="18" charset="0"/>
              </a:rPr>
              <a:t>раздела экспозиции </a:t>
            </a:r>
            <a:r>
              <a:rPr lang="ru-RU" sz="1200" b="1" dirty="0">
                <a:solidFill>
                  <a:srgbClr val="C00000"/>
                </a:solidFill>
                <a:latin typeface="Times New Roman" pitchFamily="18" charset="0"/>
                <a:cs typeface="Times New Roman" pitchFamily="18" charset="0"/>
              </a:rPr>
              <a:t>«Лица дивизии» вы узнаете о Героях Советского Союза, командире, командном составе  ,</a:t>
            </a:r>
            <a:r>
              <a:rPr lang="ru-RU" sz="1200" b="1" dirty="0" smtClean="0">
                <a:solidFill>
                  <a:srgbClr val="C00000"/>
                </a:solidFill>
                <a:latin typeface="Times New Roman" pitchFamily="18" charset="0"/>
                <a:cs typeface="Times New Roman" pitchFamily="18" charset="0"/>
              </a:rPr>
              <a:t> </a:t>
            </a:r>
            <a:r>
              <a:rPr lang="ru-RU" sz="1200" b="1" dirty="0">
                <a:solidFill>
                  <a:srgbClr val="C00000"/>
                </a:solidFill>
                <a:latin typeface="Times New Roman" pitchFamily="18" charset="0"/>
                <a:cs typeface="Times New Roman" pitchFamily="18" charset="0"/>
              </a:rPr>
              <a:t>отдельных  участниках 96 стрелковой </a:t>
            </a:r>
            <a:r>
              <a:rPr lang="ru-RU" sz="1200" b="1" dirty="0" smtClean="0">
                <a:solidFill>
                  <a:srgbClr val="C00000"/>
                </a:solidFill>
                <a:latin typeface="Times New Roman" pitchFamily="18" charset="0"/>
                <a:cs typeface="Times New Roman" pitchFamily="18" charset="0"/>
              </a:rPr>
              <a:t>дивизии и</a:t>
            </a:r>
            <a:endParaRPr lang="ru-RU" sz="1200" b="1" dirty="0">
              <a:solidFill>
                <a:srgbClr val="C00000"/>
              </a:solidFill>
              <a:latin typeface="Times New Roman" pitchFamily="18" charset="0"/>
              <a:cs typeface="Times New Roman" pitchFamily="18" charset="0"/>
            </a:endParaRPr>
          </a:p>
          <a:p>
            <a:r>
              <a:rPr lang="ru-RU" sz="1200" b="1" dirty="0" smtClean="0">
                <a:solidFill>
                  <a:srgbClr val="C00000"/>
                </a:solidFill>
                <a:latin typeface="Times New Roman" pitchFamily="18" charset="0"/>
                <a:cs typeface="Times New Roman" pitchFamily="18" charset="0"/>
              </a:rPr>
              <a:t>афганских событиях.</a:t>
            </a:r>
            <a:endParaRPr lang="ru-RU" sz="1200" b="1" dirty="0">
              <a:solidFill>
                <a:srgbClr val="C00000"/>
              </a:solidFill>
              <a:latin typeface="Times New Roman" pitchFamily="18" charset="0"/>
              <a:cs typeface="Times New Roman" pitchFamily="18" charset="0"/>
            </a:endParaRPr>
          </a:p>
        </p:txBody>
      </p:sp>
      <p:sp>
        <p:nvSpPr>
          <p:cNvPr id="3" name="Прямоугольник 2"/>
          <p:cNvSpPr/>
          <p:nvPr/>
        </p:nvSpPr>
        <p:spPr>
          <a:xfrm>
            <a:off x="1331640" y="260648"/>
            <a:ext cx="7128792" cy="307777"/>
          </a:xfrm>
          <a:prstGeom prst="rect">
            <a:avLst/>
          </a:prstGeom>
        </p:spPr>
        <p:txBody>
          <a:bodyPr wrap="square">
            <a:spAutoFit/>
          </a:bodyPr>
          <a:lstStyle/>
          <a:p>
            <a:r>
              <a:rPr lang="ru-RU" sz="1400" b="1" dirty="0" smtClean="0">
                <a:solidFill>
                  <a:srgbClr val="C00000"/>
                </a:solidFill>
                <a:latin typeface="Times New Roman" pitchFamily="18" charset="0"/>
                <a:cs typeface="Times New Roman" pitchFamily="18" charset="0"/>
              </a:rPr>
              <a:t>      </a:t>
            </a:r>
            <a:r>
              <a:rPr lang="en-US" sz="1400" b="1" dirty="0" smtClean="0">
                <a:solidFill>
                  <a:srgbClr val="C00000"/>
                </a:solidFill>
                <a:latin typeface="Times New Roman" pitchFamily="18" charset="0"/>
                <a:cs typeface="Times New Roman" pitchFamily="18" charset="0"/>
              </a:rPr>
              <a:t>V</a:t>
            </a:r>
            <a:r>
              <a:rPr lang="ru-RU" sz="1400" b="1" dirty="0" smtClean="0">
                <a:solidFill>
                  <a:srgbClr val="C00000"/>
                </a:solidFill>
                <a:latin typeface="Times New Roman" pitchFamily="18" charset="0"/>
                <a:cs typeface="Times New Roman" pitchFamily="18" charset="0"/>
              </a:rPr>
              <a:t>.</a:t>
            </a:r>
            <a:r>
              <a:rPr lang="en-US" sz="1400" b="1" dirty="0" smtClean="0">
                <a:solidFill>
                  <a:srgbClr val="C00000"/>
                </a:solidFill>
                <a:latin typeface="Times New Roman" pitchFamily="18" charset="0"/>
                <a:cs typeface="Times New Roman" pitchFamily="18" charset="0"/>
              </a:rPr>
              <a:t> </a:t>
            </a:r>
            <a:r>
              <a:rPr lang="ru-RU" sz="1400" b="1" dirty="0" smtClean="0">
                <a:solidFill>
                  <a:srgbClr val="C00000"/>
                </a:solidFill>
                <a:latin typeface="Times New Roman" pitchFamily="18" charset="0"/>
                <a:cs typeface="Times New Roman" pitchFamily="18" charset="0"/>
              </a:rPr>
              <a:t>КРАТКОЕ ОПИСАНИЕ ЭКСПОЗИЦИИ. </a:t>
            </a:r>
            <a:endParaRPr lang="ru-RU" sz="1400" b="1" dirty="0">
              <a:solidFill>
                <a:srgbClr val="C00000"/>
              </a:solidFill>
              <a:latin typeface="Times New Roman" pitchFamily="18" charset="0"/>
              <a:cs typeface="Times New Roman" pitchFamily="18" charset="0"/>
            </a:endParaRPr>
          </a:p>
        </p:txBody>
      </p:sp>
      <p:pic>
        <p:nvPicPr>
          <p:cNvPr id="2050" name="Picture 2" descr="C:\Users\Краеведческий  отдел\Downloads\IMG_20191010_11060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511" y="2708920"/>
            <a:ext cx="2016225" cy="3068969"/>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Краеведческий  отдел\Downloads\IMG_20191010_110547.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39753" y="3312359"/>
            <a:ext cx="2088232" cy="3068969"/>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sers\Краеведческий  отдел\Downloads\IMG_20191010_110522.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32942" y="2763521"/>
            <a:ext cx="2027290" cy="3014368"/>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descr="C:\Users\Краеведческий  отдел\Downloads\IMG_20191010_110448.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4326" t="3800"/>
          <a:stretch/>
        </p:blipFill>
        <p:spPr bwMode="auto">
          <a:xfrm>
            <a:off x="6803533" y="3429000"/>
            <a:ext cx="2211480" cy="2952328"/>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C:\Users\Краеведческий  отдел\Downloads\IMG_20191010_110355.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040369" y="281951"/>
            <a:ext cx="1982245" cy="26429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146359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avatars.mds.yandex.net/get-pdb/1823871/0737501b-aeec-4218-8638-71b0c51c10c6/s1200?webp=fals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0266" y="-14114"/>
            <a:ext cx="9324529" cy="6930493"/>
          </a:xfrm>
          <a:prstGeom prst="rect">
            <a:avLst/>
          </a:prstGeom>
          <a:solidFill>
            <a:schemeClr val="accent6">
              <a:lumMod val="75000"/>
            </a:schemeClr>
          </a:solidFill>
          <a:ln>
            <a:solidFill>
              <a:schemeClr val="tx1"/>
            </a:solidFill>
            <a:prstDash val="solid"/>
          </a:ln>
          <a:extLst/>
        </p:spPr>
      </p:pic>
      <p:sp>
        <p:nvSpPr>
          <p:cNvPr id="2" name="Прямоугольник 1"/>
          <p:cNvSpPr/>
          <p:nvPr/>
        </p:nvSpPr>
        <p:spPr>
          <a:xfrm>
            <a:off x="1475656" y="2852936"/>
            <a:ext cx="6624736" cy="1569660"/>
          </a:xfrm>
          <a:prstGeom prst="rect">
            <a:avLst/>
          </a:prstGeom>
          <a:ln>
            <a:solidFill>
              <a:srgbClr val="002060"/>
            </a:solidFill>
          </a:ln>
        </p:spPr>
        <p:txBody>
          <a:bodyPr wrap="square">
            <a:spAutoFit/>
          </a:bodyPr>
          <a:lstStyle/>
          <a:p>
            <a:r>
              <a:rPr lang="ru-RU" sz="2400" b="1" dirty="0">
                <a:solidFill>
                  <a:srgbClr val="FF0000"/>
                </a:solidFill>
              </a:rPr>
              <a:t> </a:t>
            </a:r>
            <a:r>
              <a:rPr lang="ru-RU" sz="2400" b="1" dirty="0" smtClean="0">
                <a:solidFill>
                  <a:srgbClr val="FF0000"/>
                </a:solidFill>
              </a:rPr>
              <a:t>      </a:t>
            </a:r>
          </a:p>
          <a:p>
            <a:r>
              <a:rPr lang="ru-RU" sz="2400" b="1" dirty="0" smtClean="0">
                <a:solidFill>
                  <a:srgbClr val="FF0000"/>
                </a:solidFill>
              </a:rPr>
              <a:t>         </a:t>
            </a:r>
            <a:r>
              <a:rPr lang="en-US" sz="2400" b="1" dirty="0" smtClean="0">
                <a:solidFill>
                  <a:srgbClr val="FF0000"/>
                </a:solidFill>
              </a:rPr>
              <a:t>VI.</a:t>
            </a:r>
            <a:r>
              <a:rPr lang="ru-RU" sz="2400" b="1" dirty="0" smtClean="0">
                <a:solidFill>
                  <a:srgbClr val="FF0000"/>
                </a:solidFill>
                <a:latin typeface="Times New Roman" pitchFamily="18" charset="0"/>
                <a:cs typeface="Times New Roman" pitchFamily="18" charset="0"/>
              </a:rPr>
              <a:t>ОСНОВНЫЕ НАПРАВЛЕНИЯ  </a:t>
            </a:r>
          </a:p>
          <a:p>
            <a:r>
              <a:rPr lang="ru-RU" sz="2400" b="1" dirty="0" smtClean="0">
                <a:solidFill>
                  <a:srgbClr val="FF0000"/>
                </a:solidFill>
                <a:latin typeface="Times New Roman" pitchFamily="18" charset="0"/>
                <a:cs typeface="Times New Roman" pitchFamily="18" charset="0"/>
              </a:rPr>
              <a:t> ДЕЯТЕЛЬНОСТИ ШКОЛЬНОГО МУЗЕЯ</a:t>
            </a:r>
          </a:p>
          <a:p>
            <a:r>
              <a:rPr lang="ru-RU" sz="2400" b="1" dirty="0">
                <a:solidFill>
                  <a:srgbClr val="FF0000"/>
                </a:solidFill>
                <a:latin typeface="Times New Roman" pitchFamily="18" charset="0"/>
                <a:cs typeface="Times New Roman" pitchFamily="18" charset="0"/>
              </a:rPr>
              <a:t> </a:t>
            </a:r>
            <a:r>
              <a:rPr lang="ru-RU" sz="2400" b="1" dirty="0" smtClean="0">
                <a:solidFill>
                  <a:srgbClr val="FF0000"/>
                </a:solidFill>
                <a:latin typeface="Times New Roman" pitchFamily="18" charset="0"/>
                <a:cs typeface="Times New Roman" pitchFamily="18" charset="0"/>
              </a:rPr>
              <a:t>                    </a:t>
            </a:r>
            <a:endParaRPr lang="ru-RU" sz="2400" b="1"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Times New Roman" pitchFamily="18" charset="0"/>
              <a:cs typeface="Times New Roman" pitchFamily="18" charset="0"/>
            </a:endParaRPr>
          </a:p>
        </p:txBody>
      </p:sp>
      <p:sp>
        <p:nvSpPr>
          <p:cNvPr id="4" name="Прямоугольник 3"/>
          <p:cNvSpPr/>
          <p:nvPr/>
        </p:nvSpPr>
        <p:spPr>
          <a:xfrm>
            <a:off x="395536" y="1340769"/>
            <a:ext cx="3663280" cy="523220"/>
          </a:xfrm>
          <a:prstGeom prst="rect">
            <a:avLst/>
          </a:prstGeom>
        </p:spPr>
        <p:txBody>
          <a:bodyPr wrap="square">
            <a:spAutoFit/>
          </a:bodyPr>
          <a:lstStyle/>
          <a:p>
            <a:pPr lvl="0">
              <a:defRPr/>
            </a:pPr>
            <a:r>
              <a:rPr lang="ru-RU" b="1" dirty="0"/>
              <a:t> </a:t>
            </a:r>
            <a:r>
              <a:rPr lang="ru-RU" sz="2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itchFamily="18" charset="0"/>
                <a:cs typeface="Times New Roman" pitchFamily="18" charset="0"/>
              </a:rPr>
              <a:t>       </a:t>
            </a:r>
            <a:endParaRPr lang="ru-RU" sz="32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itchFamily="18" charset="0"/>
              <a:cs typeface="Times New Roman" pitchFamily="18" charset="0"/>
            </a:endParaRPr>
          </a:p>
        </p:txBody>
      </p:sp>
      <p:sp>
        <p:nvSpPr>
          <p:cNvPr id="13" name="Скругленный прямоугольник 12"/>
          <p:cNvSpPr/>
          <p:nvPr/>
        </p:nvSpPr>
        <p:spPr>
          <a:xfrm>
            <a:off x="1187624" y="908721"/>
            <a:ext cx="3168352" cy="1621938"/>
          </a:xfrm>
          <a:prstGeom prst="round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rgbClr val="FF0000"/>
                </a:solidFill>
                <a:latin typeface="Times New Roman" pitchFamily="18" charset="0"/>
                <a:cs typeface="Times New Roman" pitchFamily="18" charset="0"/>
              </a:rPr>
              <a:t>ПОИСКОВО-ИССЛЕДОВАТЕЛЬСКАЯ</a:t>
            </a:r>
            <a:endParaRPr lang="ru-RU" dirty="0"/>
          </a:p>
        </p:txBody>
      </p:sp>
      <p:sp>
        <p:nvSpPr>
          <p:cNvPr id="15" name="Прямоугольник 14"/>
          <p:cNvSpPr/>
          <p:nvPr/>
        </p:nvSpPr>
        <p:spPr>
          <a:xfrm>
            <a:off x="4479634" y="3244334"/>
            <a:ext cx="184730" cy="923330"/>
          </a:xfrm>
          <a:prstGeom prst="rect">
            <a:avLst/>
          </a:prstGeom>
        </p:spPr>
        <p:txBody>
          <a:bodyPr wrap="none">
            <a:spAutoFit/>
          </a:bodyPr>
          <a:lstStyle/>
          <a:p>
            <a:pPr algn="ctr"/>
            <a:endParaRPr lang="ru-RU" dirty="0"/>
          </a:p>
          <a:p>
            <a:pPr algn="ctr"/>
            <a:r>
              <a:rPr lang="ru-RU" dirty="0"/>
              <a:t/>
            </a:r>
            <a:br>
              <a:rPr lang="ru-RU" dirty="0"/>
            </a:br>
            <a:endParaRPr lang="ru-RU" dirty="0" smtClean="0"/>
          </a:p>
        </p:txBody>
      </p:sp>
      <p:sp>
        <p:nvSpPr>
          <p:cNvPr id="16" name="Скругленный прямоугольник 15"/>
          <p:cNvSpPr/>
          <p:nvPr/>
        </p:nvSpPr>
        <p:spPr>
          <a:xfrm>
            <a:off x="5868144" y="908721"/>
            <a:ext cx="3096344" cy="1621937"/>
          </a:xfrm>
          <a:prstGeom prst="round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rgbClr val="FF0000"/>
                </a:solidFill>
                <a:latin typeface="Times New Roman" pitchFamily="18" charset="0"/>
                <a:cs typeface="Times New Roman" pitchFamily="18" charset="0"/>
              </a:rPr>
              <a:t>ЭКСКУРСИОННАЯ</a:t>
            </a:r>
            <a:endParaRPr lang="ru-RU" dirty="0"/>
          </a:p>
        </p:txBody>
      </p:sp>
      <p:sp>
        <p:nvSpPr>
          <p:cNvPr id="17" name="Скругленный прямоугольник 16"/>
          <p:cNvSpPr/>
          <p:nvPr/>
        </p:nvSpPr>
        <p:spPr>
          <a:xfrm>
            <a:off x="1619672" y="4895810"/>
            <a:ext cx="2952327" cy="1413510"/>
          </a:xfrm>
          <a:prstGeom prst="round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rgbClr val="FF0000"/>
                </a:solidFill>
                <a:latin typeface="Times New Roman" pitchFamily="18" charset="0"/>
                <a:cs typeface="Times New Roman" pitchFamily="18" charset="0"/>
              </a:rPr>
              <a:t>КУЛЬТУРНО-ОБРАЗОВАТЕЛЬНАЯ</a:t>
            </a:r>
            <a:endParaRPr lang="ru-RU" dirty="0"/>
          </a:p>
        </p:txBody>
      </p:sp>
      <p:sp>
        <p:nvSpPr>
          <p:cNvPr id="18" name="Скругленный прямоугольник 17"/>
          <p:cNvSpPr/>
          <p:nvPr/>
        </p:nvSpPr>
        <p:spPr>
          <a:xfrm>
            <a:off x="5580112" y="4895810"/>
            <a:ext cx="3096344" cy="1413510"/>
          </a:xfrm>
          <a:prstGeom prst="round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rgbClr val="FF0000"/>
                </a:solidFill>
                <a:latin typeface="Times New Roman" pitchFamily="18" charset="0"/>
                <a:cs typeface="Times New Roman" pitchFamily="18" charset="0"/>
              </a:rPr>
              <a:t>УЧАСТИЕ В КОНКУРСНЫХ ПРОГРАММАХ</a:t>
            </a:r>
            <a:endParaRPr lang="ru-RU" dirty="0"/>
          </a:p>
        </p:txBody>
      </p:sp>
    </p:spTree>
    <p:extLst>
      <p:ext uri="{BB962C8B-B14F-4D97-AF65-F5344CB8AC3E}">
        <p14:creationId xmlns:p14="http://schemas.microsoft.com/office/powerpoint/2010/main" val="7216285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avatars.mds.yandex.net/get-pdb/1823871/0737501b-aeec-4218-8638-71b0c51c10c6/s1200?webp=fals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939" y="15388"/>
            <a:ext cx="9143999" cy="68580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p:spPr>
      </p:pic>
      <p:sp>
        <p:nvSpPr>
          <p:cNvPr id="3" name="Прямоугольник 2"/>
          <p:cNvSpPr/>
          <p:nvPr/>
        </p:nvSpPr>
        <p:spPr>
          <a:xfrm>
            <a:off x="1619672" y="476672"/>
            <a:ext cx="4464496" cy="369332"/>
          </a:xfrm>
          <a:prstGeom prst="rect">
            <a:avLst/>
          </a:prstGeom>
        </p:spPr>
        <p:txBody>
          <a:bodyPr wrap="square">
            <a:spAutoFit/>
          </a:bodyPr>
          <a:lstStyle/>
          <a:p>
            <a:r>
              <a:rPr lang="ru-RU" b="1" dirty="0" smtClean="0">
                <a:solidFill>
                  <a:srgbClr val="C00000"/>
                </a:solidFill>
                <a:latin typeface="Times New Roman" pitchFamily="18" charset="0"/>
                <a:cs typeface="Times New Roman" pitchFamily="18" charset="0"/>
              </a:rPr>
              <a:t>Поисково-исследовательские работы. </a:t>
            </a:r>
            <a:endParaRPr lang="ru-RU" dirty="0"/>
          </a:p>
        </p:txBody>
      </p:sp>
      <p:pic>
        <p:nvPicPr>
          <p:cNvPr id="6" name="Picture 2" descr="H:\на 28 марта\Акция\a880bbc48023.jpg"/>
          <p:cNvPicPr>
            <a:picLocks noChangeAspect="1" noChangeArrowheads="1"/>
          </p:cNvPicPr>
          <p:nvPr/>
        </p:nvPicPr>
        <p:blipFill>
          <a:blip r:embed="rId6" cstate="print"/>
          <a:srcRect/>
          <a:stretch>
            <a:fillRect/>
          </a:stretch>
        </p:blipFill>
        <p:spPr bwMode="auto">
          <a:xfrm>
            <a:off x="6877157" y="567915"/>
            <a:ext cx="1066418" cy="162621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7" name="Picture 3" descr="H:\на 28 марта\Акция\загруженное (1).jpg"/>
          <p:cNvPicPr>
            <a:picLocks noChangeAspect="1" noChangeArrowheads="1"/>
          </p:cNvPicPr>
          <p:nvPr/>
        </p:nvPicPr>
        <p:blipFill>
          <a:blip r:embed="rId7" cstate="print"/>
          <a:srcRect/>
          <a:stretch>
            <a:fillRect/>
          </a:stretch>
        </p:blipFill>
        <p:spPr bwMode="auto">
          <a:xfrm>
            <a:off x="3852197" y="1007805"/>
            <a:ext cx="1027980" cy="166058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8" name="Picture 4" descr="H:\на 28 марта\Акция\загруженное (2).jpg"/>
          <p:cNvPicPr>
            <a:picLocks noChangeAspect="1" noChangeArrowheads="1"/>
          </p:cNvPicPr>
          <p:nvPr/>
        </p:nvPicPr>
        <p:blipFill>
          <a:blip r:embed="rId8" cstate="print"/>
          <a:srcRect/>
          <a:stretch>
            <a:fillRect/>
          </a:stretch>
        </p:blipFill>
        <p:spPr bwMode="auto">
          <a:xfrm>
            <a:off x="5879252" y="691232"/>
            <a:ext cx="997905" cy="162621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9" name="Picture 5" descr="H:\на 28 марта\Акция\загруженное (3).jpg"/>
          <p:cNvPicPr>
            <a:picLocks noChangeAspect="1" noChangeArrowheads="1"/>
          </p:cNvPicPr>
          <p:nvPr/>
        </p:nvPicPr>
        <p:blipFill>
          <a:blip r:embed="rId9" cstate="print"/>
          <a:srcRect/>
          <a:stretch>
            <a:fillRect/>
          </a:stretch>
        </p:blipFill>
        <p:spPr bwMode="auto">
          <a:xfrm>
            <a:off x="7812360" y="476672"/>
            <a:ext cx="1113195" cy="165351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10" name="Picture 6" descr="H:\на 28 марта\Акция\загруженное (4).jpg"/>
          <p:cNvPicPr>
            <a:picLocks noChangeAspect="1" noChangeArrowheads="1"/>
          </p:cNvPicPr>
          <p:nvPr/>
        </p:nvPicPr>
        <p:blipFill>
          <a:blip r:embed="rId10" cstate="print"/>
          <a:srcRect/>
          <a:stretch>
            <a:fillRect/>
          </a:stretch>
        </p:blipFill>
        <p:spPr bwMode="auto">
          <a:xfrm>
            <a:off x="4849819" y="834954"/>
            <a:ext cx="1028537" cy="1674753"/>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12" name="Picture 2" descr="C:\Users\Home\Pictures\Поиск людей и награждения_files\pn.png"/>
          <p:cNvPicPr>
            <a:picLocks noChangeAspect="1" noChangeArrowheads="1"/>
          </p:cNvPicPr>
          <p:nvPr/>
        </p:nvPicPr>
        <p:blipFill>
          <a:blip r:embed="rId11" cstate="print"/>
          <a:srcRect/>
          <a:stretch>
            <a:fillRect/>
          </a:stretch>
        </p:blipFill>
        <p:spPr bwMode="auto">
          <a:xfrm>
            <a:off x="2051718" y="865335"/>
            <a:ext cx="1605457" cy="1156372"/>
          </a:xfrm>
          <a:prstGeom prst="rect">
            <a:avLst/>
          </a:prstGeom>
          <a:noFill/>
        </p:spPr>
      </p:pic>
      <p:sp>
        <p:nvSpPr>
          <p:cNvPr id="2" name="Прямоугольник 1"/>
          <p:cNvSpPr/>
          <p:nvPr/>
        </p:nvSpPr>
        <p:spPr>
          <a:xfrm rot="10800000" flipV="1">
            <a:off x="5050652" y="2551024"/>
            <a:ext cx="3517624" cy="307777"/>
          </a:xfrm>
          <a:prstGeom prst="rect">
            <a:avLst/>
          </a:prstGeom>
        </p:spPr>
        <p:txBody>
          <a:bodyPr wrap="square">
            <a:spAutoFit/>
          </a:bodyPr>
          <a:lstStyle/>
          <a:p>
            <a:r>
              <a:rPr lang="ru-RU" sz="1400" b="1" dirty="0" smtClean="0">
                <a:solidFill>
                  <a:srgbClr val="C00000"/>
                </a:solidFill>
                <a:latin typeface="Times New Roman" pitchFamily="18" charset="0"/>
                <a:cs typeface="Times New Roman" pitchFamily="18" charset="0"/>
              </a:rPr>
              <a:t>    </a:t>
            </a:r>
            <a:r>
              <a:rPr lang="ru-RU" sz="1400" b="1" dirty="0" smtClean="0">
                <a:solidFill>
                  <a:srgbClr val="FF0000"/>
                </a:solidFill>
                <a:latin typeface="Times New Roman" pitchFamily="18" charset="0"/>
                <a:cs typeface="Times New Roman" pitchFamily="18" charset="0"/>
              </a:rPr>
              <a:t>Наградные листы Героев СССР 96 </a:t>
            </a:r>
            <a:r>
              <a:rPr lang="ru-RU" sz="1400" b="1" dirty="0" err="1" smtClean="0">
                <a:solidFill>
                  <a:srgbClr val="FF0000"/>
                </a:solidFill>
                <a:latin typeface="Times New Roman" pitchFamily="18" charset="0"/>
                <a:cs typeface="Times New Roman" pitchFamily="18" charset="0"/>
              </a:rPr>
              <a:t>с.д</a:t>
            </a:r>
            <a:r>
              <a:rPr lang="ru-RU" sz="1400" b="1" dirty="0" smtClean="0">
                <a:solidFill>
                  <a:srgbClr val="FF0000"/>
                </a:solidFill>
                <a:latin typeface="Times New Roman" pitchFamily="18" charset="0"/>
                <a:cs typeface="Times New Roman" pitchFamily="18" charset="0"/>
              </a:rPr>
              <a:t>.</a:t>
            </a:r>
            <a:endParaRPr lang="ru-RU" sz="1400" b="1" dirty="0">
              <a:solidFill>
                <a:srgbClr val="FF0000"/>
              </a:solidFill>
            </a:endParaRPr>
          </a:p>
        </p:txBody>
      </p:sp>
      <p:sp>
        <p:nvSpPr>
          <p:cNvPr id="4" name="Прямоугольник 3"/>
          <p:cNvSpPr/>
          <p:nvPr/>
        </p:nvSpPr>
        <p:spPr>
          <a:xfrm>
            <a:off x="107504" y="1504339"/>
            <a:ext cx="2178496" cy="1754326"/>
          </a:xfrm>
          <a:prstGeom prst="rect">
            <a:avLst/>
          </a:prstGeom>
        </p:spPr>
        <p:txBody>
          <a:bodyPr wrap="square">
            <a:spAutoFit/>
          </a:bodyPr>
          <a:lstStyle/>
          <a:p>
            <a:r>
              <a:rPr lang="ru-RU" sz="1200" b="1" dirty="0">
                <a:solidFill>
                  <a:srgbClr val="FF0000"/>
                </a:solidFill>
                <a:latin typeface="Times New Roman" pitchFamily="18" charset="0"/>
                <a:cs typeface="Times New Roman" pitchFamily="18" charset="0"/>
              </a:rPr>
              <a:t>В нашем музее  есть небольшой кинозал. Активисты школьного музея собирают фильмотеку   о военных операциях Великой Отечественной Войны , в которых принимала участие 96 </a:t>
            </a:r>
            <a:r>
              <a:rPr lang="ru-RU" sz="1200" b="1" dirty="0" err="1">
                <a:solidFill>
                  <a:srgbClr val="FF0000"/>
                </a:solidFill>
                <a:latin typeface="Times New Roman" pitchFamily="18" charset="0"/>
                <a:cs typeface="Times New Roman" pitchFamily="18" charset="0"/>
              </a:rPr>
              <a:t>с.д</a:t>
            </a:r>
            <a:r>
              <a:rPr lang="ru-RU" sz="1200" b="1" dirty="0">
                <a:solidFill>
                  <a:srgbClr val="FF0000"/>
                </a:solidFill>
                <a:latin typeface="Times New Roman" pitchFamily="18" charset="0"/>
                <a:cs typeface="Times New Roman" pitchFamily="18" charset="0"/>
              </a:rPr>
              <a:t>.  Документальные фильмы.</a:t>
            </a:r>
          </a:p>
        </p:txBody>
      </p:sp>
      <p:sp>
        <p:nvSpPr>
          <p:cNvPr id="5" name="Прямоугольник 4"/>
          <p:cNvSpPr/>
          <p:nvPr/>
        </p:nvSpPr>
        <p:spPr>
          <a:xfrm>
            <a:off x="2286001" y="3444388"/>
            <a:ext cx="2309938" cy="1169551"/>
          </a:xfrm>
          <a:prstGeom prst="rect">
            <a:avLst/>
          </a:prstGeom>
        </p:spPr>
        <p:txBody>
          <a:bodyPr wrap="square">
            <a:spAutoFit/>
          </a:bodyPr>
          <a:lstStyle/>
          <a:p>
            <a:r>
              <a:rPr lang="ru-RU" sz="1400" b="1" dirty="0" smtClean="0">
                <a:solidFill>
                  <a:srgbClr val="FF0000"/>
                </a:solidFill>
                <a:latin typeface="Times New Roman" pitchFamily="18" charset="0"/>
                <a:ea typeface="Calibri" pitchFamily="34" charset="0"/>
                <a:cs typeface="Times New Roman" pitchFamily="18" charset="0"/>
              </a:rPr>
              <a:t>«Увековечение </a:t>
            </a:r>
            <a:r>
              <a:rPr lang="ru-RU" sz="1400" b="1" dirty="0">
                <a:solidFill>
                  <a:srgbClr val="FF0000"/>
                </a:solidFill>
                <a:latin typeface="Times New Roman" pitchFamily="18" charset="0"/>
                <a:ea typeface="Calibri" pitchFamily="34" charset="0"/>
                <a:cs typeface="Times New Roman" pitchFamily="18" charset="0"/>
              </a:rPr>
              <a:t>памяти Героев Великой Отечественной </a:t>
            </a:r>
            <a:r>
              <a:rPr lang="ru-RU" sz="1400" b="1" dirty="0" smtClean="0">
                <a:solidFill>
                  <a:srgbClr val="FF0000"/>
                </a:solidFill>
                <a:latin typeface="Times New Roman" pitchFamily="18" charset="0"/>
                <a:ea typeface="Calibri" pitchFamily="34" charset="0"/>
                <a:cs typeface="Times New Roman" pitchFamily="18" charset="0"/>
              </a:rPr>
              <a:t>Войны» </a:t>
            </a:r>
            <a:r>
              <a:rPr lang="ru-RU" sz="1400" b="1" dirty="0">
                <a:solidFill>
                  <a:srgbClr val="FF0000"/>
                </a:solidFill>
                <a:latin typeface="Times New Roman" pitchFamily="18" charset="0"/>
                <a:ea typeface="Calibri" pitchFamily="34" charset="0"/>
                <a:cs typeface="Times New Roman" pitchFamily="18" charset="0"/>
              </a:rPr>
              <a:t>.                                                    Герой Советского Союза Мамонов Н.В.</a:t>
            </a:r>
            <a:r>
              <a:rPr lang="ru-RU" sz="1400" b="1" dirty="0">
                <a:solidFill>
                  <a:srgbClr val="FF0000"/>
                </a:solidFill>
                <a:latin typeface="Times New Roman" pitchFamily="18" charset="0"/>
                <a:cs typeface="Times New Roman" pitchFamily="18" charset="0"/>
              </a:rPr>
              <a:t>  </a:t>
            </a:r>
          </a:p>
        </p:txBody>
      </p:sp>
      <p:pic>
        <p:nvPicPr>
          <p:cNvPr id="14" name="Picture 2" descr="http://www.soldat.ru/files/f/00000415.jpg"/>
          <p:cNvPicPr>
            <a:picLocks noChangeAspect="1" noChangeArrowheads="1"/>
          </p:cNvPicPr>
          <p:nvPr/>
        </p:nvPicPr>
        <p:blipFill>
          <a:blip r:embed="rId12" cstate="print"/>
          <a:srcRect/>
          <a:stretch>
            <a:fillRect/>
          </a:stretch>
        </p:blipFill>
        <p:spPr bwMode="auto">
          <a:xfrm>
            <a:off x="4366186" y="2967336"/>
            <a:ext cx="1535511" cy="157404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3" name="Picture 2" descr="C:\Users\Краеведческий  отдел\Downloads\IMG_20191010_101746.jpg"/>
          <p:cNvPicPr>
            <a:picLocks noChangeAspect="1" noChangeArrowheads="1"/>
          </p:cNvPicPr>
          <p:nvPr/>
        </p:nvPicPr>
        <p:blipFill rotWithShape="1">
          <a:blip r:embed="rId13" cstate="print">
            <a:extLst>
              <a:ext uri="{28A0092B-C50C-407E-A947-70E740481C1C}">
                <a14:useLocalDpi xmlns:a14="http://schemas.microsoft.com/office/drawing/2010/main" val="0"/>
              </a:ext>
            </a:extLst>
          </a:blip>
          <a:srcRect l="19764" t="19026" r="23851" b="20516"/>
          <a:stretch/>
        </p:blipFill>
        <p:spPr bwMode="auto">
          <a:xfrm>
            <a:off x="6084168" y="2967335"/>
            <a:ext cx="2591841" cy="208434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15" name="Прямоугольник 14"/>
          <p:cNvSpPr/>
          <p:nvPr/>
        </p:nvSpPr>
        <p:spPr>
          <a:xfrm>
            <a:off x="2225099" y="4940006"/>
            <a:ext cx="1839303" cy="1846659"/>
          </a:xfrm>
          <a:prstGeom prst="rect">
            <a:avLst/>
          </a:prstGeom>
        </p:spPr>
        <p:txBody>
          <a:bodyPr wrap="square">
            <a:spAutoFit/>
          </a:bodyPr>
          <a:lstStyle/>
          <a:p>
            <a:r>
              <a:rPr lang="ru-RU" sz="1400" b="1" dirty="0">
                <a:solidFill>
                  <a:srgbClr val="FF0000"/>
                </a:solidFill>
                <a:latin typeface="Times New Roman" pitchFamily="18" charset="0"/>
                <a:cs typeface="Times New Roman" pitchFamily="18" charset="0"/>
              </a:rPr>
              <a:t>Каски первой и второй </a:t>
            </a:r>
            <a:r>
              <a:rPr lang="ru-RU" sz="1400" b="1" dirty="0" smtClean="0">
                <a:solidFill>
                  <a:srgbClr val="FF0000"/>
                </a:solidFill>
                <a:latin typeface="Times New Roman" pitchFamily="18" charset="0"/>
                <a:cs typeface="Times New Roman" pitchFamily="18" charset="0"/>
              </a:rPr>
              <a:t>мировых   войн.                                    </a:t>
            </a:r>
            <a:r>
              <a:rPr lang="ru-RU" dirty="0"/>
              <a:t>				</a:t>
            </a:r>
          </a:p>
        </p:txBody>
      </p:sp>
      <p:pic>
        <p:nvPicPr>
          <p:cNvPr id="17" name="Picture 5" descr="C97A6250"/>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2411760" y="5619472"/>
            <a:ext cx="1652643" cy="1101762"/>
          </a:xfrm>
          <a:prstGeom prst="rect">
            <a:avLst/>
          </a:prstGeom>
          <a:noFill/>
          <a:extLst>
            <a:ext uri="{909E8E84-426E-40DD-AFC4-6F175D3DCCD1}">
              <a14:hiddenFill xmlns:a14="http://schemas.microsoft.com/office/drawing/2010/main">
                <a:solidFill>
                  <a:srgbClr val="FFFFFF"/>
                </a:solidFill>
              </a14:hiddenFill>
            </a:ext>
          </a:extLst>
        </p:spPr>
      </p:pic>
      <p:sp>
        <p:nvSpPr>
          <p:cNvPr id="16" name="Прямоугольник 15"/>
          <p:cNvSpPr/>
          <p:nvPr/>
        </p:nvSpPr>
        <p:spPr>
          <a:xfrm>
            <a:off x="4067943" y="4486359"/>
            <a:ext cx="2123954" cy="1446550"/>
          </a:xfrm>
          <a:prstGeom prst="rect">
            <a:avLst/>
          </a:prstGeom>
        </p:spPr>
        <p:txBody>
          <a:bodyPr wrap="square">
            <a:spAutoFit/>
          </a:bodyPr>
          <a:lstStyle/>
          <a:p>
            <a:pPr>
              <a:buNone/>
            </a:pPr>
            <a:r>
              <a:rPr lang="ru-RU" sz="1400" b="1" dirty="0" smtClean="0">
                <a:solidFill>
                  <a:srgbClr val="FF0000"/>
                </a:solidFill>
                <a:latin typeface="Times New Roman" pitchFamily="18" charset="0"/>
                <a:cs typeface="Times New Roman" pitchFamily="18" charset="0"/>
              </a:rPr>
              <a:t>«Структура </a:t>
            </a:r>
            <a:r>
              <a:rPr lang="ru-RU" sz="1400" b="1" dirty="0">
                <a:solidFill>
                  <a:srgbClr val="FF0000"/>
                </a:solidFill>
                <a:latin typeface="Times New Roman" pitchFamily="18" charset="0"/>
                <a:cs typeface="Times New Roman" pitchFamily="18" charset="0"/>
              </a:rPr>
              <a:t>вооруженных сил </a:t>
            </a:r>
            <a:r>
              <a:rPr lang="ru-RU" sz="1400" b="1" dirty="0" smtClean="0">
                <a:solidFill>
                  <a:srgbClr val="FF0000"/>
                </a:solidFill>
                <a:latin typeface="Times New Roman" pitchFamily="18" charset="0"/>
                <a:cs typeface="Times New Roman" pitchFamily="18" charset="0"/>
              </a:rPr>
              <a:t>России». Проект для </a:t>
            </a:r>
            <a:r>
              <a:rPr lang="ru-RU" sz="1400" b="1" dirty="0">
                <a:solidFill>
                  <a:srgbClr val="FF0000"/>
                </a:solidFill>
                <a:latin typeface="Times New Roman" pitchFamily="18" charset="0"/>
                <a:cs typeface="Times New Roman" pitchFamily="18" charset="0"/>
              </a:rPr>
              <a:t>тематической </a:t>
            </a:r>
            <a:r>
              <a:rPr lang="ru-RU" sz="1400" b="1" dirty="0" smtClean="0">
                <a:solidFill>
                  <a:srgbClr val="FF0000"/>
                </a:solidFill>
                <a:latin typeface="Times New Roman" pitchFamily="18" charset="0"/>
                <a:cs typeface="Times New Roman" pitchFamily="18" charset="0"/>
              </a:rPr>
              <a:t>экскурсии.</a:t>
            </a:r>
            <a:endParaRPr lang="ru-RU" sz="1400" b="1" dirty="0">
              <a:solidFill>
                <a:srgbClr val="FF0000"/>
              </a:solidFill>
              <a:latin typeface="Times New Roman" pitchFamily="18" charset="0"/>
              <a:cs typeface="Times New Roman" pitchFamily="18" charset="0"/>
            </a:endParaRPr>
          </a:p>
          <a:p>
            <a:endParaRPr lang="ru-RU" dirty="0"/>
          </a:p>
        </p:txBody>
      </p:sp>
      <p:pic>
        <p:nvPicPr>
          <p:cNvPr id="19" name="Picture 2" descr="D:\Рабочий стол\20032537.jpg"/>
          <p:cNvPicPr>
            <a:picLocks noChangeAspect="1" noChangeArrowheads="1"/>
          </p:cNvPicPr>
          <p:nvPr/>
        </p:nvPicPr>
        <p:blipFill>
          <a:blip r:embed="rId15" cstate="print"/>
          <a:srcRect/>
          <a:stretch>
            <a:fillRect/>
          </a:stretch>
        </p:blipFill>
        <p:spPr bwMode="auto">
          <a:xfrm>
            <a:off x="4211960" y="5661248"/>
            <a:ext cx="1900550" cy="1047640"/>
          </a:xfrm>
          <a:prstGeom prst="rect">
            <a:avLst/>
          </a:prstGeom>
          <a:noFill/>
        </p:spPr>
      </p:pic>
      <p:pic>
        <p:nvPicPr>
          <p:cNvPr id="20" name="Picture 4" descr="C:\Users\Краеведческий  отдел\Downloads\IMG_20191001_135443 (1).jpg"/>
          <p:cNvPicPr>
            <a:picLocks noChangeAspect="1" noChangeArrowheads="1"/>
          </p:cNvPicPr>
          <p:nvPr/>
        </p:nvPicPr>
        <p:blipFill rotWithShape="1">
          <a:blip r:embed="rId16" cstate="print">
            <a:extLst>
              <a:ext uri="{28A0092B-C50C-407E-A947-70E740481C1C}">
                <a14:useLocalDpi xmlns:a14="http://schemas.microsoft.com/office/drawing/2010/main" val="0"/>
              </a:ext>
            </a:extLst>
          </a:blip>
          <a:srcRect l="-1285" t="6836" r="6775" b="46796"/>
          <a:stretch/>
        </p:blipFill>
        <p:spPr bwMode="auto">
          <a:xfrm>
            <a:off x="6191897" y="5193658"/>
            <a:ext cx="2376381" cy="155450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11" name="Прямоугольник 10"/>
          <p:cNvSpPr/>
          <p:nvPr/>
        </p:nvSpPr>
        <p:spPr>
          <a:xfrm>
            <a:off x="2225099" y="2002376"/>
            <a:ext cx="1266781" cy="923330"/>
          </a:xfrm>
          <a:prstGeom prst="rect">
            <a:avLst/>
          </a:prstGeom>
        </p:spPr>
        <p:txBody>
          <a:bodyPr wrap="square">
            <a:spAutoFit/>
          </a:bodyPr>
          <a:lstStyle/>
          <a:p>
            <a:r>
              <a:rPr lang="ru-RU" sz="1200" b="1" dirty="0">
                <a:solidFill>
                  <a:srgbClr val="FF0000"/>
                </a:solidFill>
                <a:latin typeface="Times New Roman" pitchFamily="18" charset="0"/>
                <a:cs typeface="Times New Roman" pitchFamily="18" charset="0"/>
              </a:rPr>
              <a:t>Проект : </a:t>
            </a:r>
            <a:r>
              <a:rPr lang="ru-RU" sz="1200" b="1" dirty="0" smtClean="0">
                <a:solidFill>
                  <a:srgbClr val="FF0000"/>
                </a:solidFill>
                <a:latin typeface="Times New Roman" pitchFamily="18" charset="0"/>
                <a:cs typeface="Times New Roman" pitchFamily="18" charset="0"/>
              </a:rPr>
              <a:t>Уроки Мужества </a:t>
            </a:r>
            <a:r>
              <a:rPr lang="ru-RU" sz="1200" b="1" dirty="0">
                <a:solidFill>
                  <a:srgbClr val="FF0000"/>
                </a:solidFill>
                <a:latin typeface="Times New Roman" pitchFamily="18" charset="0"/>
                <a:cs typeface="Times New Roman" pitchFamily="18" charset="0"/>
              </a:rPr>
              <a:t>«Дни Воинской</a:t>
            </a:r>
            <a:r>
              <a:rPr lang="ru-RU" b="1" dirty="0">
                <a:solidFill>
                  <a:srgbClr val="FF0000"/>
                </a:solidFill>
                <a:latin typeface="Times New Roman" pitchFamily="18" charset="0"/>
                <a:cs typeface="Times New Roman" pitchFamily="18" charset="0"/>
              </a:rPr>
              <a:t> </a:t>
            </a:r>
            <a:r>
              <a:rPr lang="ru-RU" sz="1200" b="1" dirty="0" smtClean="0">
                <a:solidFill>
                  <a:srgbClr val="FF0000"/>
                </a:solidFill>
                <a:latin typeface="Times New Roman" pitchFamily="18" charset="0"/>
                <a:cs typeface="Times New Roman" pitchFamily="18" charset="0"/>
              </a:rPr>
              <a:t>Славы»</a:t>
            </a:r>
            <a:endParaRPr lang="ru-RU" sz="1200" b="1" dirty="0">
              <a:solidFill>
                <a:srgbClr val="FF0000"/>
              </a:solidFill>
              <a:latin typeface="Times New Roman" pitchFamily="18" charset="0"/>
              <a:cs typeface="Times New Roman" pitchFamily="18" charset="0"/>
            </a:endParaRPr>
          </a:p>
        </p:txBody>
      </p:sp>
      <p:pic>
        <p:nvPicPr>
          <p:cNvPr id="21" name="освобождение гомеля - копия.mp4">
            <a:hlinkClick r:id="" action="ppaction://media"/>
          </p:cNvPr>
          <p:cNvPicPr>
            <a:picLocks noRot="1" noChangeAspect="1"/>
          </p:cNvPicPr>
          <p:nvPr>
            <a:videoFile r:link="rId1"/>
          </p:nvPr>
        </p:nvPicPr>
        <p:blipFill>
          <a:blip r:embed="rId17" cstate="print"/>
          <a:stretch>
            <a:fillRect/>
          </a:stretch>
        </p:blipFill>
        <p:spPr>
          <a:xfrm>
            <a:off x="395536" y="3228945"/>
            <a:ext cx="1770138" cy="1224028"/>
          </a:xfrm>
          <a:prstGeom prst="rect">
            <a:avLst/>
          </a:prstGeom>
        </p:spPr>
      </p:pic>
      <p:sp>
        <p:nvSpPr>
          <p:cNvPr id="18" name="Прямоугольник 17"/>
          <p:cNvSpPr/>
          <p:nvPr/>
        </p:nvSpPr>
        <p:spPr>
          <a:xfrm rot="10800000" flipV="1">
            <a:off x="539552" y="3774886"/>
            <a:ext cx="1452788" cy="523220"/>
          </a:xfrm>
          <a:prstGeom prst="rect">
            <a:avLst/>
          </a:prstGeom>
        </p:spPr>
        <p:txBody>
          <a:bodyPr wrap="square">
            <a:spAutoFit/>
          </a:bodyPr>
          <a:lstStyle/>
          <a:p>
            <a:pPr lvl="0" eaLnBrk="0" fontAlgn="base" hangingPunct="0">
              <a:spcBef>
                <a:spcPct val="0"/>
              </a:spcBef>
              <a:spcAft>
                <a:spcPct val="0"/>
              </a:spcAft>
            </a:pPr>
            <a:r>
              <a:rPr lang="ru-RU" sz="1400" b="1" dirty="0">
                <a:solidFill>
                  <a:srgbClr val="FF0000"/>
                </a:solidFill>
                <a:latin typeface="Times New Roman" pitchFamily="18" charset="0"/>
                <a:ea typeface="Times New Roman" pitchFamily="18" charset="0"/>
                <a:cs typeface="Times New Roman" pitchFamily="18" charset="0"/>
              </a:rPr>
              <a:t>«Освобождение Гомеля»</a:t>
            </a:r>
            <a:endParaRPr lang="ru-RU" sz="1400" b="1" dirty="0">
              <a:latin typeface="Times New Roman" pitchFamily="18" charset="0"/>
              <a:cs typeface="Times New Roman" pitchFamily="18" charset="0"/>
            </a:endParaRPr>
          </a:p>
        </p:txBody>
      </p:sp>
      <p:pic>
        <p:nvPicPr>
          <p:cNvPr id="23" name="1944 Битва за Белоруссию-Обрезка 01.mp4">
            <a:hlinkClick r:id="" action="ppaction://media"/>
          </p:cNvPr>
          <p:cNvPicPr>
            <a:picLocks noRot="1" noChangeAspect="1"/>
          </p:cNvPicPr>
          <p:nvPr>
            <a:videoFile r:link="rId2"/>
          </p:nvPr>
        </p:nvPicPr>
        <p:blipFill>
          <a:blip r:embed="rId18" cstate="print"/>
          <a:stretch>
            <a:fillRect/>
          </a:stretch>
        </p:blipFill>
        <p:spPr>
          <a:xfrm>
            <a:off x="423195" y="4584419"/>
            <a:ext cx="1770138" cy="1035053"/>
          </a:xfrm>
          <a:prstGeom prst="rect">
            <a:avLst/>
          </a:prstGeom>
        </p:spPr>
      </p:pic>
      <p:sp>
        <p:nvSpPr>
          <p:cNvPr id="22" name="Прямоугольник 21"/>
          <p:cNvSpPr/>
          <p:nvPr/>
        </p:nvSpPr>
        <p:spPr>
          <a:xfrm>
            <a:off x="539552" y="4940006"/>
            <a:ext cx="1626122" cy="461665"/>
          </a:xfrm>
          <a:prstGeom prst="rect">
            <a:avLst/>
          </a:prstGeom>
        </p:spPr>
        <p:txBody>
          <a:bodyPr wrap="square">
            <a:spAutoFit/>
          </a:bodyPr>
          <a:lstStyle/>
          <a:p>
            <a:r>
              <a:rPr lang="ru-RU" sz="1200" b="1" dirty="0">
                <a:solidFill>
                  <a:srgbClr val="FF0000"/>
                </a:solidFill>
                <a:latin typeface="Times New Roman" pitchFamily="18" charset="0"/>
                <a:cs typeface="Times New Roman" pitchFamily="18" charset="0"/>
              </a:rPr>
              <a:t>«Освобождение Белоруссии» </a:t>
            </a:r>
            <a:endParaRPr lang="ru-RU" sz="1200" b="1" dirty="0"/>
          </a:p>
        </p:txBody>
      </p:sp>
      <p:pic>
        <p:nvPicPr>
          <p:cNvPr id="25" name="Восточно-прусская операция.mp4">
            <a:hlinkClick r:id="" action="ppaction://media"/>
          </p:cNvPr>
          <p:cNvPicPr>
            <a:picLocks noRot="1" noChangeAspect="1"/>
          </p:cNvPicPr>
          <p:nvPr>
            <a:videoFile r:link="rId3"/>
          </p:nvPr>
        </p:nvPicPr>
        <p:blipFill>
          <a:blip r:embed="rId19" cstate="print"/>
          <a:stretch>
            <a:fillRect/>
          </a:stretch>
        </p:blipFill>
        <p:spPr>
          <a:xfrm>
            <a:off x="423195" y="5697951"/>
            <a:ext cx="1770138" cy="1024328"/>
          </a:xfrm>
          <a:prstGeom prst="rect">
            <a:avLst/>
          </a:prstGeom>
        </p:spPr>
      </p:pic>
      <p:sp>
        <p:nvSpPr>
          <p:cNvPr id="24" name="Прямоугольник 23"/>
          <p:cNvSpPr/>
          <p:nvPr/>
        </p:nvSpPr>
        <p:spPr>
          <a:xfrm>
            <a:off x="683567" y="5921988"/>
            <a:ext cx="1368151" cy="738664"/>
          </a:xfrm>
          <a:prstGeom prst="rect">
            <a:avLst/>
          </a:prstGeom>
        </p:spPr>
        <p:txBody>
          <a:bodyPr wrap="square">
            <a:spAutoFit/>
          </a:bodyPr>
          <a:lstStyle/>
          <a:p>
            <a:pPr lvl="0" eaLnBrk="0" fontAlgn="base" hangingPunct="0">
              <a:spcBef>
                <a:spcPct val="0"/>
              </a:spcBef>
              <a:spcAft>
                <a:spcPct val="0"/>
              </a:spcAft>
            </a:pPr>
            <a:r>
              <a:rPr lang="ru-RU" b="1" dirty="0">
                <a:solidFill>
                  <a:srgbClr val="FF0000"/>
                </a:solidFill>
                <a:latin typeface="Times New Roman" pitchFamily="18" charset="0"/>
                <a:cs typeface="Times New Roman" pitchFamily="18" charset="0"/>
              </a:rPr>
              <a:t>« </a:t>
            </a:r>
            <a:r>
              <a:rPr lang="ru-RU" sz="1200" b="1" dirty="0">
                <a:solidFill>
                  <a:srgbClr val="FF0000"/>
                </a:solidFill>
                <a:latin typeface="Times New Roman" pitchFamily="18" charset="0"/>
                <a:cs typeface="Times New Roman" pitchFamily="18" charset="0"/>
              </a:rPr>
              <a:t>Восточно-Прусская операция»</a:t>
            </a:r>
            <a:endParaRPr lang="ru-RU" sz="1200" b="1" dirty="0">
              <a:latin typeface="Times New Roman" pitchFamily="18" charset="0"/>
              <a:cs typeface="Times New Roman" pitchFamily="18" charset="0"/>
            </a:endParaRPr>
          </a:p>
        </p:txBody>
      </p:sp>
    </p:spTree>
    <p:extLst>
      <p:ext uri="{BB962C8B-B14F-4D97-AF65-F5344CB8AC3E}">
        <p14:creationId xmlns:p14="http://schemas.microsoft.com/office/powerpoint/2010/main" val="148954401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1"/>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1"/>
                                        </p:tgtEl>
                                      </p:cBhvr>
                                    </p:cmd>
                                  </p:childTnLst>
                                </p:cTn>
                              </p:par>
                            </p:childTnLst>
                          </p:cTn>
                        </p:par>
                      </p:childTnLst>
                    </p:cTn>
                  </p:par>
                </p:childTnLst>
              </p:cTn>
              <p:nextCondLst>
                <p:cond evt="onClick" delay="0">
                  <p:tgtEl>
                    <p:spTgt spid="21"/>
                  </p:tgtEl>
                </p:cond>
              </p:nextCondLst>
            </p:seq>
            <p:video>
              <p:cMediaNode>
                <p:cTn id="7" fill="hold" display="0">
                  <p:stCondLst>
                    <p:cond delay="indefinite"/>
                  </p:stCondLst>
                  <p:endCondLst>
                    <p:cond evt="onNext" delay="0">
                      <p:tgtEl>
                        <p:sldTgt/>
                      </p:tgtEl>
                    </p:cond>
                    <p:cond evt="onPrev" delay="0">
                      <p:tgtEl>
                        <p:sldTgt/>
                      </p:tgtEl>
                    </p:cond>
                  </p:endCondLst>
                </p:cTn>
                <p:tgtEl>
                  <p:spTgt spid="21"/>
                </p:tgtEl>
              </p:cMediaNode>
            </p:video>
            <p:seq concurrent="1" nextAc="seek">
              <p:cTn id="8" restart="whenNotActive" fill="hold" evtFilter="cancelBubble" nodeType="interactiveSeq">
                <p:stCondLst>
                  <p:cond evt="onClick" delay="0">
                    <p:tgtEl>
                      <p:spTgt spid="2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3"/>
                                        </p:tgtEl>
                                      </p:cBhvr>
                                    </p:cmd>
                                  </p:childTnLst>
                                </p:cTn>
                              </p:par>
                            </p:childTnLst>
                          </p:cTn>
                        </p:par>
                      </p:childTnLst>
                    </p:cTn>
                  </p:par>
                </p:childTnLst>
              </p:cTn>
              <p:nextCondLst>
                <p:cond evt="onClick" delay="0">
                  <p:tgtEl>
                    <p:spTgt spid="23"/>
                  </p:tgtEl>
                </p:cond>
              </p:nextCondLst>
            </p:seq>
            <p:video>
              <p:cMediaNode>
                <p:cTn id="13" fill="hold" display="0">
                  <p:stCondLst>
                    <p:cond delay="indefinite"/>
                  </p:stCondLst>
                  <p:endCondLst>
                    <p:cond evt="onNext" delay="0">
                      <p:tgtEl>
                        <p:sldTgt/>
                      </p:tgtEl>
                    </p:cond>
                    <p:cond evt="onPrev" delay="0">
                      <p:tgtEl>
                        <p:sldTgt/>
                      </p:tgtEl>
                    </p:cond>
                  </p:endCondLst>
                </p:cTn>
                <p:tgtEl>
                  <p:spTgt spid="23"/>
                </p:tgtEl>
              </p:cMediaNode>
            </p:video>
            <p:seq concurrent="1" nextAc="seek">
              <p:cTn id="14" restart="whenNotActive" fill="hold" evtFilter="cancelBubble" nodeType="interactiveSeq">
                <p:stCondLst>
                  <p:cond evt="onClick" delay="0">
                    <p:tgtEl>
                      <p:spTgt spid="25"/>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clickEffect">
                                  <p:stCondLst>
                                    <p:cond delay="0"/>
                                  </p:stCondLst>
                                  <p:childTnLst>
                                    <p:cmd type="call" cmd="togglePause">
                                      <p:cBhvr>
                                        <p:cTn id="18" dur="1" fill="hold"/>
                                        <p:tgtEl>
                                          <p:spTgt spid="25"/>
                                        </p:tgtEl>
                                      </p:cBhvr>
                                    </p:cmd>
                                  </p:childTnLst>
                                </p:cTn>
                              </p:par>
                            </p:childTnLst>
                          </p:cTn>
                        </p:par>
                      </p:childTnLst>
                    </p:cTn>
                  </p:par>
                </p:childTnLst>
              </p:cTn>
              <p:nextCondLst>
                <p:cond evt="onClick" delay="0">
                  <p:tgtEl>
                    <p:spTgt spid="25"/>
                  </p:tgtEl>
                </p:cond>
              </p:nextCondLst>
            </p:seq>
            <p:video>
              <p:cMediaNode>
                <p:cTn id="19" fill="hold" display="0">
                  <p:stCondLst>
                    <p:cond delay="indefinite"/>
                  </p:stCondLst>
                  <p:endCondLst>
                    <p:cond evt="onNext" delay="0">
                      <p:tgtEl>
                        <p:sldTgt/>
                      </p:tgtEl>
                    </p:cond>
                    <p:cond evt="onPrev" delay="0">
                      <p:tgtEl>
                        <p:sldTgt/>
                      </p:tgtEl>
                    </p:cond>
                  </p:endCondLst>
                </p:cTn>
                <p:tgtEl>
                  <p:spTgt spid="25"/>
                </p:tgtEl>
              </p:cMediaNode>
            </p:video>
          </p:childTnLst>
        </p:cTn>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2681</TotalTime>
  <Words>1427</Words>
  <Application>Microsoft Office PowerPoint</Application>
  <PresentationFormat>Экран (4:3)</PresentationFormat>
  <Paragraphs>229</Paragraphs>
  <Slides>23</Slides>
  <Notes>1</Notes>
  <HiddenSlides>0</HiddenSlides>
  <MMClips>3</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23</vt:i4>
      </vt:variant>
    </vt:vector>
  </HeadingPairs>
  <TitlesOfParts>
    <vt:vector size="28" baseType="lpstr">
      <vt:lpstr>Arial</vt:lpstr>
      <vt:lpstr>Calibri</vt:lpstr>
      <vt:lpstr>Helvetica</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Краеведческий  отдел</dc:creator>
  <cp:lastModifiedBy>Teacher</cp:lastModifiedBy>
  <cp:revision>158</cp:revision>
  <cp:lastPrinted>2019-10-03T13:24:12Z</cp:lastPrinted>
  <dcterms:created xsi:type="dcterms:W3CDTF">2019-09-25T09:02:25Z</dcterms:created>
  <dcterms:modified xsi:type="dcterms:W3CDTF">2019-10-23T12:02:40Z</dcterms:modified>
</cp:coreProperties>
</file>